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57" r:id="rId4"/>
    <p:sldId id="275" r:id="rId5"/>
    <p:sldId id="261" r:id="rId6"/>
    <p:sldId id="262" r:id="rId7"/>
    <p:sldId id="263" r:id="rId8"/>
    <p:sldId id="264" r:id="rId9"/>
    <p:sldId id="265" r:id="rId10"/>
    <p:sldId id="268" r:id="rId11"/>
    <p:sldId id="269" r:id="rId12"/>
    <p:sldId id="270" r:id="rId13"/>
    <p:sldId id="271" r:id="rId14"/>
    <p:sldId id="272" r:id="rId15"/>
    <p:sldId id="273" r:id="rId1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327" autoAdjust="0"/>
    <p:restoredTop sz="94660"/>
  </p:normalViewPr>
  <p:slideViewPr>
    <p:cSldViewPr>
      <p:cViewPr>
        <p:scale>
          <a:sx n="66" d="100"/>
          <a:sy n="66" d="100"/>
        </p:scale>
        <p:origin x="-1260" y="-7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C5AA9-B86D-4B0C-8ECC-B0A69843A9AF}" type="datetimeFigureOut">
              <a:rPr lang="zh-CN" altLang="en-US" smtClean="0"/>
              <a:pPr/>
              <a:t>2014-2-19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7A6F7-CCFB-4A3F-98BD-AEF892199B9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C5AA9-B86D-4B0C-8ECC-B0A69843A9AF}" type="datetimeFigureOut">
              <a:rPr lang="zh-CN" altLang="en-US" smtClean="0"/>
              <a:pPr/>
              <a:t>2014-2-19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7A6F7-CCFB-4A3F-98BD-AEF892199B9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C5AA9-B86D-4B0C-8ECC-B0A69843A9AF}" type="datetimeFigureOut">
              <a:rPr lang="zh-CN" altLang="en-US" smtClean="0"/>
              <a:pPr/>
              <a:t>2014-2-19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7A6F7-CCFB-4A3F-98BD-AEF892199B9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C5AA9-B86D-4B0C-8ECC-B0A69843A9AF}" type="datetimeFigureOut">
              <a:rPr lang="zh-CN" altLang="en-US" smtClean="0"/>
              <a:pPr/>
              <a:t>2014-2-19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7A6F7-CCFB-4A3F-98BD-AEF892199B9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C5AA9-B86D-4B0C-8ECC-B0A69843A9AF}" type="datetimeFigureOut">
              <a:rPr lang="zh-CN" altLang="en-US" smtClean="0"/>
              <a:pPr/>
              <a:t>2014-2-19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7A6F7-CCFB-4A3F-98BD-AEF892199B9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C5AA9-B86D-4B0C-8ECC-B0A69843A9AF}" type="datetimeFigureOut">
              <a:rPr lang="zh-CN" altLang="en-US" smtClean="0"/>
              <a:pPr/>
              <a:t>2014-2-19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7A6F7-CCFB-4A3F-98BD-AEF892199B9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C5AA9-B86D-4B0C-8ECC-B0A69843A9AF}" type="datetimeFigureOut">
              <a:rPr lang="zh-CN" altLang="en-US" smtClean="0"/>
              <a:pPr/>
              <a:t>2014-2-19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7A6F7-CCFB-4A3F-98BD-AEF892199B9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C5AA9-B86D-4B0C-8ECC-B0A69843A9AF}" type="datetimeFigureOut">
              <a:rPr lang="zh-CN" altLang="en-US" smtClean="0"/>
              <a:pPr/>
              <a:t>2014-2-19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7A6F7-CCFB-4A3F-98BD-AEF892199B9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C5AA9-B86D-4B0C-8ECC-B0A69843A9AF}" type="datetimeFigureOut">
              <a:rPr lang="zh-CN" altLang="en-US" smtClean="0"/>
              <a:pPr/>
              <a:t>2014-2-19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7A6F7-CCFB-4A3F-98BD-AEF892199B9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C5AA9-B86D-4B0C-8ECC-B0A69843A9AF}" type="datetimeFigureOut">
              <a:rPr lang="zh-CN" altLang="en-US" smtClean="0"/>
              <a:pPr/>
              <a:t>2014-2-19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7A6F7-CCFB-4A3F-98BD-AEF892199B9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C5AA9-B86D-4B0C-8ECC-B0A69843A9AF}" type="datetimeFigureOut">
              <a:rPr lang="zh-CN" altLang="en-US" smtClean="0"/>
              <a:pPr/>
              <a:t>2014-2-19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7A6F7-CCFB-4A3F-98BD-AEF892199B9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9C5AA9-B86D-4B0C-8ECC-B0A69843A9AF}" type="datetimeFigureOut">
              <a:rPr lang="zh-CN" altLang="en-US" smtClean="0"/>
              <a:pPr/>
              <a:t>2014-2-19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47A6F7-CCFB-4A3F-98BD-AEF892199B9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5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>
                <a:latin typeface="黑体" pitchFamily="2" charset="-122"/>
                <a:ea typeface="黑体" pitchFamily="2" charset="-122"/>
              </a:rPr>
              <a:t>H.265/HEVC</a:t>
            </a:r>
            <a:r>
              <a:rPr lang="zh-CN" altLang="en-US" dirty="0" smtClean="0">
                <a:latin typeface="黑体" pitchFamily="2" charset="-122"/>
                <a:ea typeface="黑体" pitchFamily="2" charset="-122"/>
              </a:rPr>
              <a:t>和</a:t>
            </a:r>
            <a:r>
              <a:rPr lang="en-US" altLang="zh-CN" dirty="0" smtClean="0">
                <a:latin typeface="黑体" pitchFamily="2" charset="-122"/>
                <a:ea typeface="黑体" pitchFamily="2" charset="-122"/>
              </a:rPr>
              <a:t>H.264/AVC</a:t>
            </a:r>
            <a:r>
              <a:rPr lang="zh-CN" altLang="en-US" dirty="0" smtClean="0">
                <a:latin typeface="黑体" pitchFamily="2" charset="-122"/>
                <a:ea typeface="黑体" pitchFamily="2" charset="-122"/>
              </a:rPr>
              <a:t>区别</a:t>
            </a:r>
            <a:endParaRPr lang="zh-CN" altLang="en-US" b="1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71560"/>
          </a:xfrm>
        </p:spPr>
        <p:txBody>
          <a:bodyPr/>
          <a:lstStyle/>
          <a:p>
            <a:r>
              <a:rPr lang="en-US" altLang="zh-CN" dirty="0" smtClean="0"/>
              <a:t>Video Codec</a:t>
            </a:r>
            <a:r>
              <a:rPr lang="zh-CN" altLang="en-US" dirty="0"/>
              <a:t> </a:t>
            </a:r>
            <a:r>
              <a:rPr lang="en-US" altLang="zh-CN" dirty="0" smtClean="0"/>
              <a:t>Team</a:t>
            </a:r>
            <a:endParaRPr lang="zh-CN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7</a:t>
            </a:r>
            <a:r>
              <a:rPr lang="en-US" altLang="zh-CN" dirty="0" smtClean="0"/>
              <a:t>.</a:t>
            </a:r>
            <a:r>
              <a:rPr lang="zh-CN" altLang="en-US" dirty="0" smtClean="0"/>
              <a:t>去块滤波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zh-CN" altLang="en-US" sz="2000" dirty="0" smtClean="0"/>
              <a:t>               本质上</a:t>
            </a:r>
            <a:r>
              <a:rPr lang="en-US" altLang="zh-CN" sz="2000" dirty="0" smtClean="0"/>
              <a:t>H.265</a:t>
            </a:r>
            <a:r>
              <a:rPr lang="zh-CN" altLang="en-US" sz="2000" dirty="0" smtClean="0"/>
              <a:t>的去块滤波与</a:t>
            </a:r>
            <a:r>
              <a:rPr lang="en-US" altLang="zh-CN" sz="2000" dirty="0" smtClean="0"/>
              <a:t>H.264</a:t>
            </a:r>
            <a:r>
              <a:rPr lang="zh-CN" altLang="en-US" sz="2000" dirty="0" smtClean="0"/>
              <a:t>的去块滤波及流程是一致的，做了如下最显著的改变：</a:t>
            </a:r>
            <a:endParaRPr lang="en-US" altLang="zh-CN" sz="2000" dirty="0" smtClean="0"/>
          </a:p>
          <a:p>
            <a:pPr>
              <a:buFont typeface="Wingdings" pitchFamily="2" charset="2"/>
              <a:buChar char="l"/>
            </a:pPr>
            <a:r>
              <a:rPr lang="zh-CN" altLang="en-US" sz="2000" b="1" dirty="0" smtClean="0"/>
              <a:t>滤波边界</a:t>
            </a:r>
            <a:r>
              <a:rPr lang="zh-CN" altLang="en-US" sz="2000" dirty="0" smtClean="0"/>
              <a:t>：</a:t>
            </a:r>
            <a:r>
              <a:rPr lang="en-US" altLang="zh-CN" sz="2000" dirty="0" smtClean="0"/>
              <a:t> H.264</a:t>
            </a:r>
            <a:r>
              <a:rPr lang="zh-CN" altLang="en-US" sz="2000" dirty="0" smtClean="0"/>
              <a:t>最小到</a:t>
            </a:r>
            <a:r>
              <a:rPr lang="en-US" altLang="zh-CN" sz="2000" dirty="0" smtClean="0"/>
              <a:t>4x4</a:t>
            </a:r>
            <a:r>
              <a:rPr lang="zh-CN" altLang="en-US" sz="2000" dirty="0" smtClean="0"/>
              <a:t>边界滤波；而</a:t>
            </a:r>
            <a:r>
              <a:rPr lang="en-US" altLang="zh-CN" sz="2000" dirty="0" smtClean="0"/>
              <a:t>H.265</a:t>
            </a:r>
            <a:r>
              <a:rPr lang="zh-CN" altLang="en-US" sz="2000" dirty="0" smtClean="0"/>
              <a:t>适应</a:t>
            </a:r>
            <a:r>
              <a:rPr lang="zh-CN" altLang="en-US" sz="2000" dirty="0"/>
              <a:t>最新的</a:t>
            </a:r>
            <a:r>
              <a:rPr lang="en-US" altLang="zh-CN" sz="2000" dirty="0"/>
              <a:t>CU</a:t>
            </a:r>
            <a:r>
              <a:rPr lang="zh-CN" altLang="en-US" sz="2000" dirty="0"/>
              <a:t>、</a:t>
            </a:r>
            <a:r>
              <a:rPr lang="en-US" altLang="zh-CN" sz="2000" dirty="0"/>
              <a:t>PU</a:t>
            </a:r>
            <a:r>
              <a:rPr lang="zh-CN" altLang="en-US" sz="2000" dirty="0"/>
              <a:t>和</a:t>
            </a:r>
            <a:r>
              <a:rPr lang="en-US" altLang="zh-CN" sz="2000" dirty="0"/>
              <a:t>TU</a:t>
            </a:r>
            <a:r>
              <a:rPr lang="zh-CN" altLang="en-US" sz="2000" dirty="0"/>
              <a:t>划分结构的滤波</a:t>
            </a:r>
            <a:r>
              <a:rPr lang="zh-CN" altLang="en-US" sz="2000" dirty="0" smtClean="0"/>
              <a:t>边缘，最小滤波边界为</a:t>
            </a:r>
            <a:r>
              <a:rPr lang="en-US" altLang="zh-CN" sz="2000" dirty="0" smtClean="0"/>
              <a:t>8x8</a:t>
            </a:r>
            <a:r>
              <a:rPr lang="zh-CN" altLang="en-US" sz="2000" dirty="0" smtClean="0"/>
              <a:t>，</a:t>
            </a:r>
            <a:endParaRPr lang="en-US" altLang="zh-CN" sz="2000" dirty="0"/>
          </a:p>
          <a:p>
            <a:pPr>
              <a:buFont typeface="Wingdings" pitchFamily="2" charset="2"/>
              <a:buChar char="l"/>
            </a:pPr>
            <a:r>
              <a:rPr lang="zh-CN" altLang="en-US" sz="2000" dirty="0" smtClean="0"/>
              <a:t>滤波顺序：</a:t>
            </a:r>
            <a:r>
              <a:rPr lang="en-US" altLang="zh-CN" sz="2000" dirty="0" smtClean="0"/>
              <a:t>H264</a:t>
            </a:r>
            <a:r>
              <a:rPr lang="zh-CN" altLang="en-US" sz="2000" dirty="0" smtClean="0"/>
              <a:t>先宏块内采用垂直边界，再当前宏块内水平边界；而</a:t>
            </a:r>
            <a:r>
              <a:rPr lang="en-US" altLang="zh-CN" sz="2000" dirty="0" smtClean="0"/>
              <a:t>H.265</a:t>
            </a:r>
            <a:r>
              <a:rPr lang="zh-CN" altLang="en-US" sz="2000" dirty="0" smtClean="0"/>
              <a:t>先整帧的垂直边界，再整帧的水平边界</a:t>
            </a:r>
            <a:endParaRPr lang="en-US" altLang="zh-CN" sz="2000" dirty="0" smtClean="0"/>
          </a:p>
          <a:p>
            <a:endParaRPr lang="en-US" altLang="zh-CN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8</a:t>
            </a:r>
            <a:r>
              <a:rPr lang="en-US" altLang="zh-CN" dirty="0" smtClean="0"/>
              <a:t>.SAO</a:t>
            </a:r>
            <a:r>
              <a:rPr lang="zh-CN" altLang="en-US" dirty="0" smtClean="0"/>
              <a:t>滤波</a:t>
            </a:r>
            <a:endParaRPr lang="zh-CN" altLang="en-US" dirty="0"/>
          </a:p>
        </p:txBody>
      </p:sp>
      <p:sp>
        <p:nvSpPr>
          <p:cNvPr id="4" name="内容占位符 2"/>
          <p:cNvSpPr txBox="1">
            <a:spLocks/>
          </p:cNvSpPr>
          <p:nvPr/>
        </p:nvSpPr>
        <p:spPr>
          <a:xfrm>
            <a:off x="357158" y="1571612"/>
            <a:ext cx="8286808" cy="107156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en-US" altLang="zh-CN" sz="2400" b="1" dirty="0" smtClean="0">
                <a:latin typeface="+mn-ea"/>
              </a:rPr>
              <a:t>     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cs typeface="+mn-cs"/>
              </a:rPr>
              <a:t>SAO(sample adaptive offset)</a:t>
            </a: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cs typeface="+mn-cs"/>
              </a:rPr>
              <a:t>滤波其实就是对去块滤波后的重建像素按照不同的模板进行分类，并对每一种分类像素进行补偿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cs typeface="+mn-cs"/>
              </a:rPr>
              <a:t>,</a:t>
            </a: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cs typeface="+mn-cs"/>
              </a:rPr>
              <a:t> 分类模板分为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cs typeface="+mn-cs"/>
              </a:rPr>
              <a:t>BO(Band offset)</a:t>
            </a:r>
            <a:r>
              <a:rPr lang="zh-CN" altLang="en-US" sz="2400" dirty="0" smtClean="0">
                <a:latin typeface="+mn-ea"/>
              </a:rPr>
              <a:t>和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cs typeface="+mn-cs"/>
              </a:rPr>
              <a:t>EO(Edge offset)</a:t>
            </a: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cs typeface="+mn-cs"/>
              </a:rPr>
              <a:t>。 </a:t>
            </a:r>
            <a:endParaRPr kumimoji="0" lang="zh-CN" alt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cs typeface="+mn-cs"/>
            </a:endParaRPr>
          </a:p>
        </p:txBody>
      </p:sp>
      <p:pic>
        <p:nvPicPr>
          <p:cNvPr id="5" name="图片 4" descr="C:\Documents and Settings\21456\桌面\untitled.bmp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14546" y="5214950"/>
            <a:ext cx="5786438" cy="121443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pic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928794" y="3143248"/>
          <a:ext cx="6929438" cy="1784350"/>
        </p:xfrm>
        <a:graphic>
          <a:graphicData uri="http://schemas.openxmlformats.org/presentationml/2006/ole">
            <p:oleObj spid="_x0000_s22530" name="Visio" r:id="rId4" imgW="3028950" imgH="778764" progId="">
              <p:embed/>
            </p:oleObj>
          </a:graphicData>
        </a:graphic>
      </p:graphicFrame>
      <p:sp>
        <p:nvSpPr>
          <p:cNvPr id="7" name="圆角矩形 6"/>
          <p:cNvSpPr/>
          <p:nvPr/>
        </p:nvSpPr>
        <p:spPr>
          <a:xfrm>
            <a:off x="714348" y="3429000"/>
            <a:ext cx="1214438" cy="6429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zh-CN" dirty="0"/>
              <a:t>BO</a:t>
            </a:r>
            <a:r>
              <a:rPr lang="zh-CN" altLang="en-US" dirty="0"/>
              <a:t>分类</a:t>
            </a:r>
          </a:p>
        </p:txBody>
      </p:sp>
      <p:sp>
        <p:nvSpPr>
          <p:cNvPr id="8" name="圆角矩形 7"/>
          <p:cNvSpPr/>
          <p:nvPr/>
        </p:nvSpPr>
        <p:spPr>
          <a:xfrm>
            <a:off x="642910" y="5000636"/>
            <a:ext cx="1285875" cy="6429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zh-CN" dirty="0"/>
              <a:t>EO</a:t>
            </a:r>
            <a:r>
              <a:rPr lang="zh-CN" altLang="en-US" dirty="0"/>
              <a:t>分类模板：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标题 1"/>
          <p:cNvSpPr>
            <a:spLocks noGrp="1"/>
          </p:cNvSpPr>
          <p:nvPr>
            <p:ph type="title"/>
          </p:nvPr>
        </p:nvSpPr>
        <p:spPr>
          <a:xfrm>
            <a:off x="457200" y="642938"/>
            <a:ext cx="8229600" cy="1000125"/>
          </a:xfrm>
        </p:spPr>
        <p:txBody>
          <a:bodyPr/>
          <a:lstStyle/>
          <a:p>
            <a:r>
              <a:rPr lang="en-US" altLang="zh-CN" sz="4800" b="1" dirty="0" smtClean="0">
                <a:latin typeface="BatangChe" pitchFamily="49" charset="-127"/>
                <a:ea typeface="BatangChe" pitchFamily="49" charset="-127"/>
              </a:rPr>
              <a:t>9</a:t>
            </a:r>
            <a:r>
              <a:rPr lang="en-US" altLang="zh-CN" sz="4800" b="1" dirty="0" smtClean="0">
                <a:latin typeface="BatangChe" pitchFamily="49" charset="-127"/>
                <a:ea typeface="BatangChe" pitchFamily="49" charset="-127"/>
              </a:rPr>
              <a:t>.Tile</a:t>
            </a:r>
            <a:endParaRPr lang="zh-CN" altLang="en-US" sz="4800" b="1" dirty="0" smtClean="0">
              <a:latin typeface="BatangChe" pitchFamily="49" charset="-127"/>
              <a:ea typeface="BatangChe" pitchFamily="49" charset="-127"/>
            </a:endParaRPr>
          </a:p>
        </p:txBody>
      </p:sp>
      <p:sp>
        <p:nvSpPr>
          <p:cNvPr id="23555" name="内容占位符 2"/>
          <p:cNvSpPr>
            <a:spLocks noGrp="1"/>
          </p:cNvSpPr>
          <p:nvPr>
            <p:ph idx="1"/>
          </p:nvPr>
        </p:nvSpPr>
        <p:spPr>
          <a:xfrm>
            <a:off x="571472" y="1785926"/>
            <a:ext cx="7643812" cy="1500188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None/>
            </a:pPr>
            <a:r>
              <a:rPr lang="en-US" altLang="zh-CN" sz="2400" b="1" dirty="0" smtClean="0">
                <a:solidFill>
                  <a:srgbClr val="FF0000"/>
                </a:solidFill>
                <a:latin typeface="+mn-ea"/>
              </a:rPr>
              <a:t>Tile</a:t>
            </a:r>
            <a:r>
              <a:rPr lang="zh-CN" altLang="en-US" sz="2400" b="1" dirty="0" smtClean="0">
                <a:latin typeface="+mn-ea"/>
              </a:rPr>
              <a:t>：  将图像分割为</a:t>
            </a:r>
            <a:r>
              <a:rPr lang="zh-CN" altLang="en-US" sz="2400" b="1" dirty="0" smtClean="0">
                <a:solidFill>
                  <a:srgbClr val="FF0000"/>
                </a:solidFill>
                <a:latin typeface="+mn-ea"/>
              </a:rPr>
              <a:t>矩形区域</a:t>
            </a:r>
            <a:r>
              <a:rPr lang="zh-CN" altLang="en-US" sz="2400" b="1" dirty="0" smtClean="0">
                <a:latin typeface="+mn-ea"/>
              </a:rPr>
              <a:t>。其主要</a:t>
            </a:r>
            <a:r>
              <a:rPr lang="zh-CN" altLang="en-US" sz="2400" b="1" dirty="0" smtClean="0">
                <a:solidFill>
                  <a:srgbClr val="FF0000"/>
                </a:solidFill>
                <a:latin typeface="+mn-ea"/>
              </a:rPr>
              <a:t>目的</a:t>
            </a:r>
            <a:r>
              <a:rPr lang="zh-CN" altLang="en-US" sz="2400" b="1" dirty="0" smtClean="0">
                <a:latin typeface="+mn-ea"/>
              </a:rPr>
              <a:t>增强</a:t>
            </a:r>
            <a:r>
              <a:rPr lang="zh-CN" altLang="en-US" sz="2400" b="1" dirty="0" smtClean="0">
                <a:solidFill>
                  <a:srgbClr val="FF0000"/>
                </a:solidFill>
                <a:latin typeface="+mn-ea"/>
              </a:rPr>
              <a:t>并行处理</a:t>
            </a:r>
            <a:r>
              <a:rPr lang="zh-CN" altLang="en-US" sz="2400" b="1" dirty="0" smtClean="0">
                <a:latin typeface="+mn-ea"/>
              </a:rPr>
              <a:t>性能。每个</a:t>
            </a:r>
            <a:r>
              <a:rPr lang="en-US" altLang="zh-CN" sz="2400" b="1" dirty="0" smtClean="0">
                <a:latin typeface="+mn-ea"/>
              </a:rPr>
              <a:t>tile</a:t>
            </a:r>
            <a:r>
              <a:rPr lang="zh-CN" altLang="en-US" sz="2400" b="1" dirty="0" smtClean="0">
                <a:latin typeface="+mn-ea"/>
              </a:rPr>
              <a:t>区域相当于一幅子图像，可以独立的以</a:t>
            </a:r>
            <a:r>
              <a:rPr lang="en-US" altLang="zh-CN" sz="2400" b="1" dirty="0" smtClean="0">
                <a:latin typeface="+mn-ea"/>
              </a:rPr>
              <a:t>LCU</a:t>
            </a:r>
            <a:r>
              <a:rPr lang="zh-CN" altLang="en-US" sz="2400" b="1" dirty="0" smtClean="0">
                <a:latin typeface="+mn-ea"/>
              </a:rPr>
              <a:t>块为单位进行编解码。一个</a:t>
            </a:r>
            <a:r>
              <a:rPr lang="en-US" altLang="zh-CN" sz="2400" b="1" dirty="0" smtClean="0">
                <a:latin typeface="+mn-ea"/>
              </a:rPr>
              <a:t>Tile</a:t>
            </a:r>
            <a:r>
              <a:rPr lang="zh-CN" altLang="en-US" sz="2400" b="1" dirty="0" smtClean="0">
                <a:latin typeface="+mn-ea"/>
              </a:rPr>
              <a:t>块为基本的并行单元，每个</a:t>
            </a:r>
            <a:r>
              <a:rPr lang="en-US" altLang="zh-CN" sz="2400" b="1" dirty="0" smtClean="0">
                <a:latin typeface="+mn-ea"/>
              </a:rPr>
              <a:t>Tile</a:t>
            </a:r>
            <a:r>
              <a:rPr lang="zh-CN" altLang="en-US" sz="2400" b="1" dirty="0" smtClean="0">
                <a:latin typeface="+mn-ea"/>
              </a:rPr>
              <a:t>为一个子码流</a:t>
            </a:r>
          </a:p>
        </p:txBody>
      </p:sp>
      <p:pic>
        <p:nvPicPr>
          <p:cNvPr id="300035" name="Picture 3" descr="\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3357562"/>
            <a:ext cx="6197600" cy="28575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标题 1"/>
          <p:cNvSpPr>
            <a:spLocks noGrp="1"/>
          </p:cNvSpPr>
          <p:nvPr>
            <p:ph type="title"/>
          </p:nvPr>
        </p:nvSpPr>
        <p:spPr>
          <a:xfrm>
            <a:off x="357158" y="428604"/>
            <a:ext cx="8229600" cy="928687"/>
          </a:xfrm>
        </p:spPr>
        <p:txBody>
          <a:bodyPr/>
          <a:lstStyle/>
          <a:p>
            <a:r>
              <a:rPr lang="en-US" altLang="zh-CN" dirty="0" smtClean="0">
                <a:latin typeface="黑体" pitchFamily="2" charset="-122"/>
                <a:ea typeface="黑体" pitchFamily="2" charset="-122"/>
              </a:rPr>
              <a:t>10.WPP</a:t>
            </a:r>
            <a:endParaRPr lang="zh-CN" altLang="en-US" dirty="0" smtClean="0"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24579" name="内容占位符 2"/>
          <p:cNvSpPr>
            <a:spLocks noGrp="1"/>
          </p:cNvSpPr>
          <p:nvPr>
            <p:ph idx="1"/>
          </p:nvPr>
        </p:nvSpPr>
        <p:spPr>
          <a:xfrm>
            <a:off x="714348" y="1285860"/>
            <a:ext cx="7662862" cy="1285884"/>
          </a:xfrm>
        </p:spPr>
        <p:txBody>
          <a:bodyPr/>
          <a:lstStyle/>
          <a:p>
            <a:pPr>
              <a:spcBef>
                <a:spcPts val="1200"/>
              </a:spcBef>
              <a:buFont typeface="Wingdings" pitchFamily="2" charset="2"/>
              <a:buNone/>
            </a:pPr>
            <a:r>
              <a:rPr lang="en-US" altLang="zh-CN" sz="2000" b="1" dirty="0" smtClean="0">
                <a:solidFill>
                  <a:srgbClr val="FF0000"/>
                </a:solidFill>
              </a:rPr>
              <a:t>WPP</a:t>
            </a:r>
            <a:r>
              <a:rPr lang="en-US" altLang="zh-CN" sz="2000" dirty="0" smtClean="0">
                <a:solidFill>
                  <a:srgbClr val="FF0000"/>
                </a:solidFill>
              </a:rPr>
              <a:t>:   </a:t>
            </a:r>
            <a:r>
              <a:rPr lang="zh-CN" altLang="en-US" sz="2000" b="1" dirty="0" smtClean="0">
                <a:latin typeface="华文仿宋" pitchFamily="2" charset="-122"/>
                <a:ea typeface="华文仿宋" pitchFamily="2" charset="-122"/>
              </a:rPr>
              <a:t>全称为</a:t>
            </a:r>
            <a:r>
              <a:rPr lang="en-US" altLang="zh-CN" sz="2000" b="1" dirty="0" err="1" smtClean="0">
                <a:latin typeface="华文仿宋" pitchFamily="2" charset="-122"/>
                <a:ea typeface="华文仿宋" pitchFamily="2" charset="-122"/>
              </a:rPr>
              <a:t>wavefront</a:t>
            </a:r>
            <a:r>
              <a:rPr lang="en-US" altLang="zh-CN" sz="2000" b="1" dirty="0" smtClean="0">
                <a:latin typeface="华文仿宋" pitchFamily="2" charset="-122"/>
                <a:ea typeface="华文仿宋" pitchFamily="2" charset="-122"/>
              </a:rPr>
              <a:t>  parallel process</a:t>
            </a:r>
            <a:r>
              <a:rPr lang="zh-CN" altLang="en-US" sz="2000" b="1" dirty="0" smtClean="0">
                <a:latin typeface="华文仿宋" pitchFamily="2" charset="-122"/>
                <a:ea typeface="华文仿宋" pitchFamily="2" charset="-122"/>
              </a:rPr>
              <a:t>，以</a:t>
            </a:r>
            <a:r>
              <a:rPr lang="en-US" altLang="zh-CN" sz="2000" b="1" dirty="0" smtClean="0">
                <a:latin typeface="华文仿宋" pitchFamily="2" charset="-122"/>
                <a:ea typeface="华文仿宋" pitchFamily="2" charset="-122"/>
              </a:rPr>
              <a:t>LCU</a:t>
            </a:r>
            <a:r>
              <a:rPr lang="zh-CN" altLang="en-US" sz="2000" b="1" dirty="0" smtClean="0">
                <a:latin typeface="华文仿宋" pitchFamily="2" charset="-122"/>
                <a:ea typeface="华文仿宋" pitchFamily="2" charset="-122"/>
              </a:rPr>
              <a:t>行为基本的编码单位。以一行</a:t>
            </a:r>
            <a:r>
              <a:rPr lang="en-US" altLang="zh-CN" sz="2000" b="1" dirty="0" smtClean="0">
                <a:latin typeface="华文仿宋" pitchFamily="2" charset="-122"/>
                <a:ea typeface="华文仿宋" pitchFamily="2" charset="-122"/>
              </a:rPr>
              <a:t>LCU</a:t>
            </a:r>
            <a:r>
              <a:rPr lang="zh-CN" altLang="en-US" sz="2000" b="1" dirty="0" smtClean="0">
                <a:latin typeface="华文仿宋" pitchFamily="2" charset="-122"/>
                <a:ea typeface="华文仿宋" pitchFamily="2" charset="-122"/>
              </a:rPr>
              <a:t>块为基本的并行单元，每一行</a:t>
            </a:r>
            <a:r>
              <a:rPr lang="en-US" altLang="zh-CN" sz="2000" b="1" dirty="0" smtClean="0">
                <a:latin typeface="华文仿宋" pitchFamily="2" charset="-122"/>
                <a:ea typeface="华文仿宋" pitchFamily="2" charset="-122"/>
              </a:rPr>
              <a:t>LCU</a:t>
            </a:r>
            <a:r>
              <a:rPr lang="zh-CN" altLang="en-US" sz="2000" b="1" dirty="0" smtClean="0">
                <a:latin typeface="华文仿宋" pitchFamily="2" charset="-122"/>
                <a:ea typeface="华文仿宋" pitchFamily="2" charset="-122"/>
              </a:rPr>
              <a:t>为一个子码流</a:t>
            </a:r>
            <a:endParaRPr lang="en-US" altLang="zh-CN" sz="2000" b="1" dirty="0" smtClean="0">
              <a:latin typeface="华文仿宋" pitchFamily="2" charset="-122"/>
              <a:ea typeface="华文仿宋" pitchFamily="2" charset="-122"/>
            </a:endParaRPr>
          </a:p>
        </p:txBody>
      </p:sp>
      <p:pic>
        <p:nvPicPr>
          <p:cNvPr id="301058" name="Picture 2" descr="\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2500306"/>
            <a:ext cx="6286500" cy="31464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标题 1"/>
          <p:cNvSpPr>
            <a:spLocks noGrp="1"/>
          </p:cNvSpPr>
          <p:nvPr>
            <p:ph type="title"/>
          </p:nvPr>
        </p:nvSpPr>
        <p:spPr>
          <a:xfrm>
            <a:off x="457200" y="571500"/>
            <a:ext cx="8229600" cy="915988"/>
          </a:xfrm>
        </p:spPr>
        <p:txBody>
          <a:bodyPr/>
          <a:lstStyle/>
          <a:p>
            <a:r>
              <a:rPr lang="en-US" altLang="zh-CN" dirty="0" smtClean="0"/>
              <a:t>11.Dependent </a:t>
            </a:r>
            <a:r>
              <a:rPr lang="en-US" altLang="zh-CN" dirty="0" smtClean="0"/>
              <a:t>slice </a:t>
            </a:r>
            <a:endParaRPr lang="zh-CN" altLang="en-US" dirty="0" smtClean="0"/>
          </a:p>
        </p:txBody>
      </p:sp>
      <p:sp>
        <p:nvSpPr>
          <p:cNvPr id="3076" name="内容占位符 2"/>
          <p:cNvSpPr>
            <a:spLocks noGrp="1"/>
          </p:cNvSpPr>
          <p:nvPr>
            <p:ph idx="1"/>
          </p:nvPr>
        </p:nvSpPr>
        <p:spPr>
          <a:xfrm>
            <a:off x="714375" y="1714488"/>
            <a:ext cx="7688263" cy="142875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Dependent slice</a:t>
            </a:r>
            <a:r>
              <a:rPr lang="zh-CN" altLang="en-US" sz="2000" dirty="0" smtClean="0">
                <a:solidFill>
                  <a:srgbClr val="FF0000"/>
                </a:solidFill>
              </a:rPr>
              <a:t>：</a:t>
            </a:r>
            <a:r>
              <a:rPr lang="zh-CN" altLang="en-US" sz="2000" dirty="0" smtClean="0"/>
              <a:t>该技术可以理解为对原先</a:t>
            </a:r>
            <a:r>
              <a:rPr lang="en-US" sz="2000" dirty="0" smtClean="0"/>
              <a:t>Slice NALU</a:t>
            </a:r>
            <a:r>
              <a:rPr lang="zh-CN" altLang="en-US" sz="2000" dirty="0" smtClean="0"/>
              <a:t>的数据划分，使其可以适合更加灵活的打包方式。</a:t>
            </a:r>
            <a:r>
              <a:rPr lang="en-US" sz="2000" dirty="0" smtClean="0"/>
              <a:t>Slice </a:t>
            </a:r>
            <a:r>
              <a:rPr lang="zh-CN" altLang="en-US" sz="2000" dirty="0" smtClean="0"/>
              <a:t>和</a:t>
            </a:r>
            <a:r>
              <a:rPr lang="en-US" sz="2000" dirty="0" smtClean="0"/>
              <a:t>dependent slice </a:t>
            </a:r>
            <a:r>
              <a:rPr lang="zh-CN" altLang="en-US" sz="2000" dirty="0" smtClean="0"/>
              <a:t>的示意图如下</a:t>
            </a:r>
            <a:endParaRPr lang="zh-CN" altLang="en-US" sz="2000" b="1" dirty="0" smtClean="0">
              <a:latin typeface="华文仿宋" pitchFamily="2" charset="-122"/>
              <a:ea typeface="华文仿宋" pitchFamily="2" charset="-122"/>
            </a:endParaRPr>
          </a:p>
        </p:txBody>
      </p:sp>
      <p:sp>
        <p:nvSpPr>
          <p:cNvPr id="3077" name="Rectangle 2"/>
          <p:cNvSpPr>
            <a:spLocks noChangeArrowheads="1"/>
          </p:cNvSpPr>
          <p:nvPr/>
        </p:nvSpPr>
        <p:spPr bwMode="gray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3074" name="Object 1"/>
          <p:cNvGraphicFramePr>
            <a:graphicFrameLocks noChangeAspect="1"/>
          </p:cNvGraphicFramePr>
          <p:nvPr/>
        </p:nvGraphicFramePr>
        <p:xfrm>
          <a:off x="1357290" y="3286124"/>
          <a:ext cx="7072312" cy="3397250"/>
        </p:xfrm>
        <a:graphic>
          <a:graphicData uri="http://schemas.openxmlformats.org/presentationml/2006/ole">
            <p:oleObj spid="_x0000_s43010" name="Visio" r:id="rId3" imgW="7319363" imgH="3325671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标题 1"/>
          <p:cNvSpPr>
            <a:spLocks noGrp="1"/>
          </p:cNvSpPr>
          <p:nvPr>
            <p:ph type="title"/>
          </p:nvPr>
        </p:nvSpPr>
        <p:spPr>
          <a:xfrm>
            <a:off x="500063" y="714375"/>
            <a:ext cx="8229600" cy="928688"/>
          </a:xfrm>
        </p:spPr>
        <p:txBody>
          <a:bodyPr/>
          <a:lstStyle/>
          <a:p>
            <a:r>
              <a:rPr lang="en-US" altLang="zh-CN" sz="4000" dirty="0" smtClean="0">
                <a:latin typeface="黑体" pitchFamily="2" charset="-122"/>
                <a:ea typeface="黑体" pitchFamily="2" charset="-122"/>
              </a:rPr>
              <a:t>12.</a:t>
            </a:r>
            <a:r>
              <a:rPr lang="en-US" altLang="zh-CN" sz="4000" dirty="0" smtClean="0">
                <a:latin typeface="黑体" pitchFamily="2" charset="-122"/>
                <a:ea typeface="黑体" pitchFamily="2" charset="-122"/>
              </a:rPr>
              <a:t>	</a:t>
            </a:r>
            <a:r>
              <a:rPr lang="zh-CN" altLang="en-US" sz="4000" dirty="0" smtClean="0">
                <a:latin typeface="黑体" pitchFamily="2" charset="-122"/>
                <a:ea typeface="黑体" pitchFamily="2" charset="-122"/>
              </a:rPr>
              <a:t>其他相关技术</a:t>
            </a:r>
          </a:p>
        </p:txBody>
      </p:sp>
      <p:sp>
        <p:nvSpPr>
          <p:cNvPr id="60419" name="TextBox 3"/>
          <p:cNvSpPr txBox="1">
            <a:spLocks noChangeArrowheads="1"/>
          </p:cNvSpPr>
          <p:nvPr/>
        </p:nvSpPr>
        <p:spPr bwMode="auto">
          <a:xfrm>
            <a:off x="642938" y="2286000"/>
            <a:ext cx="771525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50000"/>
              </a:lnSpc>
              <a:buFont typeface="Wingdings" pitchFamily="2" charset="2"/>
              <a:buChar char="l"/>
            </a:pPr>
            <a:r>
              <a:rPr lang="en-US" altLang="zh-CN" dirty="0" err="1" smtClean="0"/>
              <a:t>Transform_skip</a:t>
            </a:r>
            <a:r>
              <a:rPr lang="zh-CN" altLang="en-US" dirty="0"/>
              <a:t>模式：</a:t>
            </a:r>
            <a:r>
              <a:rPr lang="en-US" altLang="zh-CN" dirty="0" err="1"/>
              <a:t>transform_skip_flag</a:t>
            </a:r>
            <a:r>
              <a:rPr lang="zh-CN" altLang="en-US" dirty="0"/>
              <a:t>，该模式不进行变换，但是要进行</a:t>
            </a:r>
            <a:r>
              <a:rPr lang="zh-CN" altLang="en-US" dirty="0" smtClean="0"/>
              <a:t>量化，该模式对文本桌面视频有较好效果</a:t>
            </a:r>
            <a:endParaRPr lang="en-US" altLang="zh-CN" dirty="0" smtClean="0"/>
          </a:p>
          <a:p>
            <a:pPr algn="l">
              <a:lnSpc>
                <a:spcPct val="150000"/>
              </a:lnSpc>
              <a:buFont typeface="Wingdings" pitchFamily="2" charset="2"/>
              <a:buChar char="l"/>
            </a:pPr>
            <a:r>
              <a:rPr lang="zh-CN" altLang="en-US" dirty="0" smtClean="0"/>
              <a:t>内部比特深度增加：为了保证中间预测、变换以及量化过程中的内部比特精度，以达到更好的压缩性能</a:t>
            </a:r>
            <a:endParaRPr lang="zh-CN" altLang="en-US" dirty="0"/>
          </a:p>
          <a:p>
            <a:pPr algn="l"/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目录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l"/>
              <a:defRPr/>
            </a:pPr>
            <a:r>
              <a:rPr lang="zh-CN" altLang="en-US" sz="2800" dirty="0" smtClean="0">
                <a:latin typeface="+mn-ea"/>
              </a:rPr>
              <a:t>编解码框架差异</a:t>
            </a:r>
            <a:endParaRPr lang="en-US" altLang="zh-CN" sz="2800" dirty="0" smtClean="0">
              <a:latin typeface="+mn-ea"/>
            </a:endParaRPr>
          </a:p>
          <a:p>
            <a:pPr>
              <a:buFont typeface="Wingdings" pitchFamily="2" charset="2"/>
              <a:buChar char="l"/>
              <a:defRPr/>
            </a:pPr>
            <a:r>
              <a:rPr lang="zh-CN" alt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压缩性能比较</a:t>
            </a:r>
            <a:endParaRPr lang="en-US" altLang="zh-CN" sz="2800" dirty="0" smtClean="0">
              <a:latin typeface="+mn-ea"/>
            </a:endParaRPr>
          </a:p>
          <a:p>
            <a:pPr>
              <a:buFont typeface="Wingdings" pitchFamily="2" charset="2"/>
              <a:buChar char="l"/>
              <a:defRPr/>
            </a:pPr>
            <a:r>
              <a:rPr lang="zh-CN" altLang="en-US" sz="2800" dirty="0" smtClean="0">
                <a:latin typeface="+mn-ea"/>
              </a:rPr>
              <a:t>各模块技术差异汇总</a:t>
            </a:r>
            <a:endParaRPr lang="en-US" altLang="zh-CN" sz="2800" dirty="0" smtClean="0">
              <a:latin typeface="+mn-ea"/>
            </a:endParaRPr>
          </a:p>
          <a:p>
            <a:pPr>
              <a:buFont typeface="Wingdings" pitchFamily="2" charset="2"/>
              <a:buChar char="l"/>
              <a:defRPr/>
            </a:pPr>
            <a:r>
              <a:rPr lang="zh-CN" altLang="en-US" sz="2800" dirty="0" smtClean="0">
                <a:latin typeface="+mn-ea"/>
              </a:rPr>
              <a:t>块划分结构</a:t>
            </a:r>
            <a:endParaRPr lang="en-US" altLang="zh-CN" sz="2800" dirty="0" smtClean="0">
              <a:latin typeface="+mn-ea"/>
            </a:endParaRPr>
          </a:p>
          <a:p>
            <a:pPr>
              <a:buFont typeface="Wingdings" pitchFamily="2" charset="2"/>
              <a:buChar char="l"/>
              <a:defRPr/>
            </a:pPr>
            <a:r>
              <a:rPr lang="zh-CN" altLang="en-US" sz="2800" dirty="0" smtClean="0">
                <a:latin typeface="+mn-ea"/>
              </a:rPr>
              <a:t>帧内预测</a:t>
            </a:r>
            <a:endParaRPr lang="en-US" altLang="zh-CN" sz="2800" dirty="0" smtClean="0">
              <a:latin typeface="+mn-ea"/>
            </a:endParaRPr>
          </a:p>
          <a:p>
            <a:pPr>
              <a:buFont typeface="Wingdings" pitchFamily="2" charset="2"/>
              <a:buChar char="l"/>
              <a:defRPr/>
            </a:pPr>
            <a:r>
              <a:rPr lang="zh-CN" altLang="en-US" sz="2800" dirty="0" smtClean="0">
                <a:latin typeface="+mn-ea"/>
              </a:rPr>
              <a:t>帧间预测</a:t>
            </a:r>
            <a:endParaRPr lang="en-US" altLang="zh-CN" sz="2800" dirty="0" smtClean="0">
              <a:latin typeface="+mn-ea"/>
            </a:endParaRPr>
          </a:p>
          <a:p>
            <a:pPr>
              <a:buFont typeface="Wingdings" pitchFamily="2" charset="2"/>
              <a:buChar char="l"/>
              <a:defRPr/>
            </a:pPr>
            <a:r>
              <a:rPr lang="zh-CN" altLang="en-US" sz="2800" dirty="0" smtClean="0">
                <a:latin typeface="+mn-ea"/>
              </a:rPr>
              <a:t>去块滤波</a:t>
            </a:r>
            <a:endParaRPr lang="en-US" altLang="zh-CN" sz="2800" dirty="0" smtClean="0">
              <a:latin typeface="+mn-ea"/>
            </a:endParaRPr>
          </a:p>
          <a:p>
            <a:pPr>
              <a:buFont typeface="Wingdings" pitchFamily="2" charset="2"/>
              <a:buChar char="l"/>
              <a:defRPr/>
            </a:pPr>
            <a:r>
              <a:rPr lang="en-US" altLang="zh-CN" sz="2800" dirty="0" smtClean="0">
                <a:latin typeface="+mn-ea"/>
              </a:rPr>
              <a:t>SAO</a:t>
            </a:r>
            <a:r>
              <a:rPr lang="zh-CN" altLang="en-US" sz="2800" dirty="0" smtClean="0">
                <a:latin typeface="+mn-ea"/>
              </a:rPr>
              <a:t>滤波</a:t>
            </a:r>
            <a:endParaRPr lang="en-US" altLang="zh-CN" sz="2800" dirty="0" smtClean="0">
              <a:latin typeface="+mn-ea"/>
            </a:endParaRPr>
          </a:p>
          <a:p>
            <a:pPr>
              <a:buFont typeface="Wingdings" pitchFamily="2" charset="2"/>
              <a:buChar char="l"/>
              <a:defRPr/>
            </a:pPr>
            <a:r>
              <a:rPr lang="en-US" altLang="zh-CN" sz="2800" dirty="0" smtClean="0">
                <a:latin typeface="+mn-ea"/>
              </a:rPr>
              <a:t>Tile</a:t>
            </a:r>
          </a:p>
          <a:p>
            <a:pPr>
              <a:buFont typeface="Wingdings" pitchFamily="2" charset="2"/>
              <a:buChar char="l"/>
              <a:defRPr/>
            </a:pPr>
            <a:r>
              <a:rPr lang="en-US" altLang="zh-CN" sz="2800" dirty="0" smtClean="0">
                <a:latin typeface="+mn-ea"/>
              </a:rPr>
              <a:t>WPP</a:t>
            </a:r>
          </a:p>
          <a:p>
            <a:pPr>
              <a:buFont typeface="Wingdings" pitchFamily="2" charset="2"/>
              <a:buChar char="l"/>
              <a:defRPr/>
            </a:pPr>
            <a:r>
              <a:rPr lang="en-US" altLang="zh-CN" sz="2800" dirty="0" smtClean="0">
                <a:latin typeface="+mn-ea"/>
              </a:rPr>
              <a:t>Dependent slice </a:t>
            </a:r>
          </a:p>
          <a:p>
            <a:pPr>
              <a:buFont typeface="Wingdings" pitchFamily="2" charset="2"/>
              <a:buChar char="l"/>
              <a:defRPr/>
            </a:pPr>
            <a:r>
              <a:rPr lang="zh-CN" altLang="en-US" sz="2800" dirty="0" smtClean="0">
                <a:latin typeface="+mn-ea"/>
              </a:rPr>
              <a:t>其他技术</a:t>
            </a:r>
            <a:endParaRPr lang="en-US" altLang="zh-CN" sz="2800" dirty="0" smtClean="0">
              <a:latin typeface="+mn-ea"/>
            </a:endParaRPr>
          </a:p>
          <a:p>
            <a:pPr>
              <a:buFont typeface="Wingdings" pitchFamily="2" charset="2"/>
              <a:buChar char="l"/>
              <a:defRPr/>
            </a:pPr>
            <a:endParaRPr lang="en-US" altLang="zh-CN" sz="2800" dirty="0" smtClean="0">
              <a:latin typeface="黑体" pitchFamily="2" charset="-122"/>
              <a:ea typeface="黑体" pitchFamily="2" charset="-122"/>
            </a:endParaRP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标题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857248"/>
          </a:xfrm>
        </p:spPr>
        <p:txBody>
          <a:bodyPr>
            <a:normAutofit/>
          </a:bodyPr>
          <a:lstStyle/>
          <a:p>
            <a:pPr algn="l"/>
            <a:r>
              <a:rPr lang="en-US" altLang="zh-CN" sz="3200" dirty="0" smtClean="0">
                <a:latin typeface="黑体" pitchFamily="2" charset="-122"/>
                <a:ea typeface="黑体" pitchFamily="2" charset="-122"/>
              </a:rPr>
              <a:t>1. </a:t>
            </a:r>
            <a:r>
              <a:rPr lang="zh-CN" altLang="en-US" sz="3200" dirty="0">
                <a:latin typeface="黑体" pitchFamily="2" charset="-122"/>
                <a:ea typeface="黑体" pitchFamily="2" charset="-122"/>
              </a:rPr>
              <a:t>编</a:t>
            </a:r>
            <a:r>
              <a:rPr lang="zh-CN" altLang="en-US" sz="3200" dirty="0" smtClean="0">
                <a:latin typeface="黑体" pitchFamily="2" charset="-122"/>
                <a:ea typeface="黑体" pitchFamily="2" charset="-122"/>
              </a:rPr>
              <a:t>解码框架差异</a:t>
            </a:r>
          </a:p>
        </p:txBody>
      </p:sp>
      <p:pic>
        <p:nvPicPr>
          <p:cNvPr id="10243" name="图片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2643158"/>
            <a:ext cx="6470673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椭圆 3"/>
          <p:cNvSpPr/>
          <p:nvPr/>
        </p:nvSpPr>
        <p:spPr>
          <a:xfrm>
            <a:off x="3857620" y="5429270"/>
            <a:ext cx="1143008" cy="571498"/>
          </a:xfrm>
          <a:prstGeom prst="ellipse">
            <a:avLst/>
          </a:prstGeom>
          <a:solidFill>
            <a:schemeClr val="accent1">
              <a:alpha val="24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圆角矩形标注 4"/>
          <p:cNvSpPr/>
          <p:nvPr/>
        </p:nvSpPr>
        <p:spPr>
          <a:xfrm>
            <a:off x="7143768" y="4929198"/>
            <a:ext cx="1214463" cy="1000124"/>
          </a:xfrm>
          <a:prstGeom prst="wedgeRoundRectCallout">
            <a:avLst>
              <a:gd name="adj1" fmla="val -227005"/>
              <a:gd name="adj2" fmla="val 15552"/>
              <a:gd name="adj3" fmla="val 16667"/>
            </a:avLst>
          </a:prstGeom>
          <a:solidFill>
            <a:srgbClr val="FF0000">
              <a:alpha val="29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zh-CN" altLang="en-US" sz="1600" dirty="0">
                <a:solidFill>
                  <a:schemeClr val="tx1"/>
                </a:solidFill>
              </a:rPr>
              <a:t>在</a:t>
            </a:r>
            <a:r>
              <a:rPr lang="en-US" altLang="zh-CN" sz="1600" dirty="0">
                <a:solidFill>
                  <a:schemeClr val="tx1"/>
                </a:solidFill>
              </a:rPr>
              <a:t>H.264</a:t>
            </a:r>
            <a:r>
              <a:rPr lang="zh-CN" altLang="en-US" sz="1600" dirty="0">
                <a:solidFill>
                  <a:schemeClr val="tx1"/>
                </a:solidFill>
              </a:rPr>
              <a:t>基础上增加了</a:t>
            </a:r>
            <a:r>
              <a:rPr lang="en-US" altLang="zh-CN" sz="1600" dirty="0">
                <a:solidFill>
                  <a:schemeClr val="tx1"/>
                </a:solidFill>
              </a:rPr>
              <a:t>SAO</a:t>
            </a:r>
            <a:r>
              <a:rPr lang="zh-CN" altLang="en-US" sz="1600" dirty="0">
                <a:solidFill>
                  <a:schemeClr val="tx1"/>
                </a:solidFill>
              </a:rPr>
              <a:t>滤波器</a:t>
            </a:r>
          </a:p>
        </p:txBody>
      </p:sp>
      <p:sp>
        <p:nvSpPr>
          <p:cNvPr id="6" name="标题 1"/>
          <p:cNvSpPr txBox="1">
            <a:spLocks/>
          </p:cNvSpPr>
          <p:nvPr/>
        </p:nvSpPr>
        <p:spPr>
          <a:xfrm>
            <a:off x="914400" y="714356"/>
            <a:ext cx="7372376" cy="16430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lnSpc>
                <a:spcPct val="150000"/>
              </a:lnSpc>
              <a:spcBef>
                <a:spcPct val="0"/>
              </a:spcBef>
            </a:pPr>
            <a:r>
              <a:rPr lang="en-US" altLang="zh-CN" sz="1600" dirty="0" smtClean="0">
                <a:latin typeface="+mn-ea"/>
                <a:cs typeface="+mj-cs"/>
              </a:rPr>
              <a:t>H</a:t>
            </a:r>
            <a:r>
              <a:rPr lang="en-US" altLang="zh-CN" sz="1600" dirty="0">
                <a:latin typeface="+mn-ea"/>
                <a:cs typeface="+mj-cs"/>
              </a:rPr>
              <a:t>.</a:t>
            </a:r>
            <a:r>
              <a:rPr lang="en-US" altLang="zh-CN" sz="1600" dirty="0" smtClean="0">
                <a:latin typeface="+mn-ea"/>
                <a:cs typeface="+mj-cs"/>
              </a:rPr>
              <a:t>265</a:t>
            </a:r>
            <a:r>
              <a:rPr lang="zh-CN" altLang="en-US" sz="1600" dirty="0">
                <a:latin typeface="+mn-ea"/>
                <a:cs typeface="+mj-cs"/>
              </a:rPr>
              <a:t>仍然</a:t>
            </a:r>
            <a:r>
              <a:rPr lang="zh-CN" altLang="en-US" sz="1600" dirty="0" smtClean="0">
                <a:latin typeface="+mn-ea"/>
                <a:cs typeface="+mj-cs"/>
              </a:rPr>
              <a:t>采用混合编解码，</a:t>
            </a:r>
            <a:r>
              <a:rPr lang="zh-CN" altLang="en-US" sz="1600" dirty="0">
                <a:latin typeface="+mn-ea"/>
                <a:cs typeface="+mj-cs"/>
              </a:rPr>
              <a:t>编</a:t>
            </a:r>
            <a:r>
              <a:rPr lang="zh-CN" altLang="en-US" sz="1600" dirty="0" smtClean="0">
                <a:latin typeface="+mn-ea"/>
                <a:cs typeface="+mj-cs"/>
              </a:rPr>
              <a:t>解码结构域</a:t>
            </a:r>
            <a:r>
              <a:rPr lang="en-US" altLang="zh-CN" sz="1600" dirty="0" smtClean="0">
                <a:latin typeface="+mn-ea"/>
                <a:cs typeface="+mj-cs"/>
              </a:rPr>
              <a:t>H.264</a:t>
            </a:r>
            <a:r>
              <a:rPr lang="zh-CN" altLang="en-US" sz="1600" dirty="0" smtClean="0">
                <a:latin typeface="+mn-ea"/>
                <a:cs typeface="+mj-cs"/>
              </a:rPr>
              <a:t>基本一致，主要</a:t>
            </a:r>
            <a:r>
              <a:rPr lang="zh-CN" altLang="en-US" sz="1600" dirty="0">
                <a:latin typeface="+mn-ea"/>
                <a:cs typeface="+mj-cs"/>
              </a:rPr>
              <a:t>的不同</a:t>
            </a:r>
            <a:r>
              <a:rPr lang="zh-CN" altLang="en-US" sz="1600" dirty="0" smtClean="0">
                <a:latin typeface="+mn-ea"/>
                <a:cs typeface="+mj-cs"/>
              </a:rPr>
              <a:t>在于：</a:t>
            </a:r>
            <a:endParaRPr lang="en-US" altLang="zh-CN" sz="1600" dirty="0" smtClean="0">
              <a:latin typeface="+mn-ea"/>
              <a:cs typeface="+mj-cs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l"/>
            </a:pPr>
            <a:r>
              <a:rPr lang="zh-CN" altLang="en-US" sz="1600" dirty="0" smtClean="0">
                <a:latin typeface="+mn-ea"/>
              </a:rPr>
              <a:t>编码块划分结构：采用</a:t>
            </a:r>
            <a:r>
              <a:rPr lang="en-US" altLang="zh-CN" sz="1600" dirty="0" smtClean="0">
                <a:latin typeface="+mn-ea"/>
              </a:rPr>
              <a:t>CU</a:t>
            </a:r>
            <a:r>
              <a:rPr lang="zh-CN" altLang="en-US" sz="1600" dirty="0" smtClean="0">
                <a:latin typeface="+mn-ea"/>
              </a:rPr>
              <a:t>、</a:t>
            </a:r>
            <a:r>
              <a:rPr lang="en-US" altLang="zh-CN" sz="1600" dirty="0" smtClean="0">
                <a:latin typeface="+mn-ea"/>
              </a:rPr>
              <a:t>PU</a:t>
            </a:r>
            <a:r>
              <a:rPr lang="zh-CN" altLang="en-US" sz="1600" dirty="0" smtClean="0">
                <a:latin typeface="+mn-ea"/>
              </a:rPr>
              <a:t>及</a:t>
            </a:r>
            <a:r>
              <a:rPr lang="en-US" altLang="zh-CN" sz="1600" dirty="0" smtClean="0">
                <a:latin typeface="+mn-ea"/>
              </a:rPr>
              <a:t>TU</a:t>
            </a:r>
            <a:r>
              <a:rPr lang="zh-CN" altLang="en-US" sz="1600" dirty="0" smtClean="0">
                <a:latin typeface="+mn-ea"/>
              </a:rPr>
              <a:t>的递归结构</a:t>
            </a:r>
            <a:endParaRPr lang="en-US" altLang="zh-CN" sz="1600" dirty="0" smtClean="0">
              <a:latin typeface="+mn-ea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l"/>
            </a:pPr>
            <a:r>
              <a:rPr lang="zh-CN" altLang="en-US" sz="1600" dirty="0" smtClean="0">
                <a:latin typeface="+mn-ea"/>
              </a:rPr>
              <a:t>并行工具：增加</a:t>
            </a:r>
            <a:r>
              <a:rPr lang="zh-CN" altLang="en-US" sz="1600" dirty="0">
                <a:latin typeface="+mn-ea"/>
              </a:rPr>
              <a:t>了</a:t>
            </a:r>
            <a:r>
              <a:rPr lang="en-US" altLang="zh-CN" sz="1600" dirty="0">
                <a:latin typeface="+mn-ea"/>
              </a:rPr>
              <a:t>Tile</a:t>
            </a:r>
            <a:r>
              <a:rPr lang="zh-CN" altLang="en-US" sz="1600" dirty="0">
                <a:latin typeface="+mn-ea"/>
              </a:rPr>
              <a:t>以及</a:t>
            </a:r>
            <a:r>
              <a:rPr lang="en-US" altLang="zh-CN" sz="1600" dirty="0">
                <a:latin typeface="+mn-ea"/>
              </a:rPr>
              <a:t>WPP</a:t>
            </a:r>
            <a:r>
              <a:rPr lang="zh-CN" altLang="en-US" sz="1600" dirty="0">
                <a:latin typeface="+mn-ea"/>
              </a:rPr>
              <a:t>等并行工具集以提高编码</a:t>
            </a:r>
            <a:r>
              <a:rPr lang="zh-CN" altLang="en-US" sz="1600" dirty="0" smtClean="0">
                <a:latin typeface="+mn-ea"/>
              </a:rPr>
              <a:t>速度</a:t>
            </a:r>
            <a:endParaRPr lang="en-US" altLang="zh-CN" sz="1600" dirty="0" smtClean="0">
              <a:latin typeface="+mn-ea"/>
              <a:cs typeface="+mj-cs"/>
            </a:endParaRPr>
          </a:p>
          <a:p>
            <a:pPr lvl="0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l"/>
            </a:pPr>
            <a:r>
              <a:rPr lang="zh-CN" altLang="en-US" sz="1600" dirty="0" smtClean="0">
                <a:latin typeface="+mn-ea"/>
                <a:cs typeface="+mj-cs"/>
              </a:rPr>
              <a:t>基本细节：各</a:t>
            </a:r>
            <a:r>
              <a:rPr lang="zh-CN" altLang="en-US" sz="1600" dirty="0">
                <a:latin typeface="+mn-ea"/>
                <a:cs typeface="+mj-cs"/>
              </a:rPr>
              <a:t>功能块的内部</a:t>
            </a:r>
            <a:r>
              <a:rPr lang="zh-CN" altLang="en-US" sz="1600" dirty="0" smtClean="0">
                <a:latin typeface="+mn-ea"/>
                <a:cs typeface="+mj-cs"/>
              </a:rPr>
              <a:t>细节有很多差异</a:t>
            </a:r>
            <a:endParaRPr lang="en-US" altLang="zh-CN" sz="1600" dirty="0" smtClean="0">
              <a:latin typeface="+mn-ea"/>
              <a:cs typeface="+mj-cs"/>
            </a:endParaRPr>
          </a:p>
          <a:p>
            <a:pPr lvl="0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l"/>
            </a:pPr>
            <a:r>
              <a:rPr lang="zh-CN" altLang="en-US" sz="1600" dirty="0" smtClean="0">
                <a:latin typeface="+mn-ea"/>
                <a:cs typeface="+mj-cs"/>
              </a:rPr>
              <a:t>滤波器：</a:t>
            </a:r>
            <a:r>
              <a:rPr lang="zh-CN" altLang="en-US" sz="1600" dirty="0">
                <a:latin typeface="+mn-ea"/>
              </a:rPr>
              <a:t>在去块滤波之后</a:t>
            </a:r>
            <a:r>
              <a:rPr lang="zh-CN" altLang="en-US" sz="1600" dirty="0" smtClean="0">
                <a:latin typeface="+mn-ea"/>
                <a:cs typeface="+mj-cs"/>
              </a:rPr>
              <a:t>增加</a:t>
            </a:r>
            <a:r>
              <a:rPr lang="zh-CN" altLang="en-US" sz="1600" dirty="0">
                <a:latin typeface="+mn-ea"/>
                <a:cs typeface="+mj-cs"/>
              </a:rPr>
              <a:t>了</a:t>
            </a:r>
            <a:r>
              <a:rPr lang="en-US" altLang="en-US" sz="1600" dirty="0">
                <a:latin typeface="+mn-ea"/>
                <a:cs typeface="+mj-cs"/>
              </a:rPr>
              <a:t>SAO</a:t>
            </a:r>
            <a:r>
              <a:rPr lang="zh-CN" altLang="en-US" sz="1600" dirty="0">
                <a:latin typeface="+mn-ea"/>
                <a:cs typeface="+mj-cs"/>
              </a:rPr>
              <a:t>（</a:t>
            </a:r>
            <a:r>
              <a:rPr lang="en-US" altLang="en-US" sz="1600" dirty="0" smtClean="0">
                <a:latin typeface="+mn-ea"/>
                <a:cs typeface="+mj-cs"/>
              </a:rPr>
              <a:t>sample </a:t>
            </a:r>
            <a:r>
              <a:rPr lang="en-US" altLang="en-US" sz="1600" dirty="0">
                <a:latin typeface="+mn-ea"/>
                <a:cs typeface="+mj-cs"/>
              </a:rPr>
              <a:t>adaptive offset</a:t>
            </a:r>
            <a:r>
              <a:rPr lang="zh-CN" altLang="en-US" sz="1600" dirty="0">
                <a:latin typeface="+mn-ea"/>
                <a:cs typeface="+mj-cs"/>
              </a:rPr>
              <a:t>）滤波</a:t>
            </a:r>
            <a:r>
              <a:rPr lang="zh-CN" altLang="en-US" sz="1600" dirty="0" smtClean="0">
                <a:latin typeface="+mn-ea"/>
                <a:cs typeface="+mj-cs"/>
              </a:rPr>
              <a:t>模块</a:t>
            </a:r>
            <a:endParaRPr lang="en-US" altLang="zh-CN" sz="1600" dirty="0" smtClean="0">
              <a:latin typeface="+mn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标题 1"/>
          <p:cNvSpPr>
            <a:spLocks noGrp="1"/>
          </p:cNvSpPr>
          <p:nvPr>
            <p:ph type="title"/>
          </p:nvPr>
        </p:nvSpPr>
        <p:spPr>
          <a:xfrm>
            <a:off x="457200" y="571500"/>
            <a:ext cx="8229600" cy="915988"/>
          </a:xfrm>
        </p:spPr>
        <p:txBody>
          <a:bodyPr>
            <a:normAutofit/>
          </a:bodyPr>
          <a:lstStyle/>
          <a:p>
            <a:r>
              <a:rPr lang="en-US" altLang="zh-CN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rPr>
              <a:t>2. </a:t>
            </a:r>
            <a:r>
              <a:rPr lang="zh-CN" alt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rPr>
              <a:t>压缩性能比较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14348" y="1857364"/>
            <a:ext cx="7572375" cy="37242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l">
              <a:defRPr/>
            </a:pPr>
            <a:r>
              <a:rPr lang="en-US" altLang="zh-CN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PSNR</a:t>
            </a:r>
            <a:r>
              <a:rPr lang="zh-CN" alt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计算方式</a:t>
            </a:r>
            <a:endParaRPr lang="en-US" altLang="zh-CN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l">
              <a:defRPr/>
            </a:pPr>
            <a:endParaRPr lang="en-US" altLang="zh-CN" sz="2400" dirty="0"/>
          </a:p>
          <a:p>
            <a:pPr algn="l">
              <a:defRPr/>
            </a:pPr>
            <a:endParaRPr lang="en-US" altLang="zh-CN" sz="2400" dirty="0"/>
          </a:p>
          <a:p>
            <a:pPr algn="l">
              <a:lnSpc>
                <a:spcPct val="150000"/>
              </a:lnSpc>
              <a:defRPr/>
            </a:pPr>
            <a:r>
              <a:rPr lang="en-US" altLang="zh-CN" sz="2400" dirty="0" smtClean="0"/>
              <a:t>H.265/HEVC  </a:t>
            </a:r>
            <a:r>
              <a:rPr lang="en-US" altLang="zh-CN" sz="2400" dirty="0"/>
              <a:t>HM-9.0 </a:t>
            </a:r>
            <a:r>
              <a:rPr lang="zh-CN" altLang="en-US" sz="2400" dirty="0"/>
              <a:t>和</a:t>
            </a:r>
            <a:r>
              <a:rPr lang="en-US" altLang="zh-CN" sz="2400" dirty="0"/>
              <a:t>H.264  JM-18.4 </a:t>
            </a:r>
            <a:r>
              <a:rPr lang="zh-CN" altLang="en-US" sz="2400" dirty="0" smtClean="0"/>
              <a:t>的</a:t>
            </a:r>
            <a:r>
              <a:rPr lang="en-US" altLang="zh-CN" sz="2400" dirty="0" smtClean="0"/>
              <a:t>BD-rate </a:t>
            </a:r>
            <a:r>
              <a:rPr lang="zh-CN" altLang="en-US" sz="2400" dirty="0"/>
              <a:t>比较：</a:t>
            </a:r>
            <a:endParaRPr lang="en-US" altLang="zh-CN" sz="2400" dirty="0"/>
          </a:p>
          <a:p>
            <a:pPr algn="l">
              <a:lnSpc>
                <a:spcPct val="150000"/>
              </a:lnSpc>
              <a:buFont typeface="Wingdings" pitchFamily="2" charset="2"/>
              <a:buChar char="l"/>
              <a:defRPr/>
            </a:pPr>
            <a:r>
              <a:rPr lang="en-US" altLang="zh-CN" sz="2400" dirty="0"/>
              <a:t> All Intra case:           </a:t>
            </a:r>
            <a:r>
              <a:rPr lang="en-US" altLang="zh-CN" sz="2400" dirty="0" smtClean="0"/>
              <a:t>          </a:t>
            </a:r>
            <a:r>
              <a:rPr lang="en-US" altLang="zh-CN" sz="2400" dirty="0" smtClean="0">
                <a:solidFill>
                  <a:srgbClr val="FF0000"/>
                </a:solidFill>
              </a:rPr>
              <a:t>22</a:t>
            </a:r>
            <a:r>
              <a:rPr lang="en-US" altLang="zh-CN" sz="2400" dirty="0">
                <a:solidFill>
                  <a:srgbClr val="FF0000"/>
                </a:solidFill>
              </a:rPr>
              <a:t>%</a:t>
            </a:r>
            <a:r>
              <a:rPr lang="en-US" altLang="zh-CN" sz="2400" dirty="0"/>
              <a:t> </a:t>
            </a:r>
          </a:p>
          <a:p>
            <a:pPr algn="l">
              <a:lnSpc>
                <a:spcPct val="150000"/>
              </a:lnSpc>
              <a:buFont typeface="Wingdings" pitchFamily="2" charset="2"/>
              <a:buChar char="l"/>
              <a:defRPr/>
            </a:pPr>
            <a:r>
              <a:rPr lang="en-US" altLang="zh-CN" sz="2400" dirty="0"/>
              <a:t> Random Access case:       </a:t>
            </a:r>
            <a:r>
              <a:rPr lang="en-US" altLang="zh-CN" sz="2400" dirty="0">
                <a:solidFill>
                  <a:srgbClr val="FF0000"/>
                </a:solidFill>
              </a:rPr>
              <a:t>34%</a:t>
            </a:r>
            <a:r>
              <a:rPr lang="en-US" altLang="zh-CN" sz="2400" dirty="0"/>
              <a:t> </a:t>
            </a:r>
          </a:p>
          <a:p>
            <a:pPr algn="l">
              <a:lnSpc>
                <a:spcPct val="150000"/>
              </a:lnSpc>
              <a:buFont typeface="Wingdings" pitchFamily="2" charset="2"/>
              <a:buChar char="l"/>
              <a:defRPr/>
            </a:pPr>
            <a:r>
              <a:rPr lang="en-US" altLang="zh-CN" sz="2400" dirty="0"/>
              <a:t> Low Delay case:           </a:t>
            </a:r>
            <a:r>
              <a:rPr lang="en-US" altLang="zh-CN" sz="2400" dirty="0" smtClean="0"/>
              <a:t>      </a:t>
            </a:r>
            <a:r>
              <a:rPr lang="en-US" altLang="zh-CN" sz="2400" dirty="0" smtClean="0">
                <a:solidFill>
                  <a:srgbClr val="FF0000"/>
                </a:solidFill>
              </a:rPr>
              <a:t>37</a:t>
            </a:r>
            <a:r>
              <a:rPr lang="en-US" altLang="zh-CN" sz="2400" dirty="0">
                <a:solidFill>
                  <a:srgbClr val="FF0000"/>
                </a:solidFill>
              </a:rPr>
              <a:t>%</a:t>
            </a:r>
            <a:r>
              <a:rPr lang="en-US" altLang="zh-CN" sz="2400" dirty="0"/>
              <a:t> </a:t>
            </a:r>
            <a:endParaRPr lang="zh-CN" altLang="en-US" sz="2400" dirty="0"/>
          </a:p>
          <a:p>
            <a:pPr algn="l">
              <a:defRPr/>
            </a:pPr>
            <a:endParaRPr lang="zh-CN" altLang="en-US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785813" y="2500306"/>
          <a:ext cx="7161212" cy="571500"/>
        </p:xfrm>
        <a:graphic>
          <a:graphicData uri="http://schemas.openxmlformats.org/presentationml/2006/ole">
            <p:oleObj spid="_x0000_s44034" name="公式" r:id="rId3" imgW="2400300" imgH="203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黑体" pitchFamily="2" charset="-122"/>
                <a:ea typeface="黑体" pitchFamily="2" charset="-122"/>
              </a:rPr>
              <a:t>3</a:t>
            </a:r>
            <a:r>
              <a:rPr lang="en-US" altLang="zh-CN" dirty="0" smtClean="0">
                <a:latin typeface="黑体" pitchFamily="2" charset="-122"/>
                <a:ea typeface="黑体" pitchFamily="2" charset="-122"/>
              </a:rPr>
              <a:t>. </a:t>
            </a:r>
            <a:r>
              <a:rPr lang="zh-CN" altLang="en-US" dirty="0" smtClean="0">
                <a:latin typeface="黑体" pitchFamily="2" charset="-122"/>
                <a:ea typeface="黑体" pitchFamily="2" charset="-122"/>
              </a:rPr>
              <a:t>各模块技术差异汇总</a:t>
            </a:r>
            <a:endParaRPr lang="zh-CN" altLang="en-US" dirty="0"/>
          </a:p>
        </p:txBody>
      </p:sp>
      <p:graphicFrame>
        <p:nvGraphicFramePr>
          <p:cNvPr id="5" name="内容占位符 4"/>
          <p:cNvGraphicFramePr>
            <a:graphicFrameLocks noGrp="1"/>
          </p:cNvGraphicFramePr>
          <p:nvPr>
            <p:ph idx="1"/>
          </p:nvPr>
        </p:nvGraphicFramePr>
        <p:xfrm>
          <a:off x="357158" y="1450382"/>
          <a:ext cx="8429682" cy="4510466"/>
        </p:xfrm>
        <a:graphic>
          <a:graphicData uri="http://schemas.openxmlformats.org/drawingml/2006/table">
            <a:tbl>
              <a:tblPr/>
              <a:tblGrid>
                <a:gridCol w="2809894"/>
                <a:gridCol w="2809894"/>
                <a:gridCol w="2809894"/>
              </a:tblGrid>
              <a:tr h="21495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 kern="0" dirty="0">
                        <a:solidFill>
                          <a:srgbClr val="333333"/>
                        </a:solidFill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7072" marR="7072" marT="7072" marB="707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solidFill>
                            <a:srgbClr val="333333"/>
                          </a:solidFill>
                          <a:latin typeface="Arial"/>
                          <a:ea typeface="宋体"/>
                          <a:cs typeface="Times New Roman"/>
                        </a:rPr>
                        <a:t>H.264</a:t>
                      </a:r>
                      <a:endParaRPr lang="zh-CN" sz="1200" kern="100" dirty="0">
                        <a:latin typeface="宋体"/>
                        <a:ea typeface="宋体"/>
                        <a:cs typeface="Times New Roman"/>
                      </a:endParaRPr>
                    </a:p>
                  </a:txBody>
                  <a:tcPr marL="7072" marR="7072" marT="7072" marB="707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solidFill>
                            <a:srgbClr val="333333"/>
                          </a:solidFill>
                          <a:latin typeface="Arial"/>
                          <a:ea typeface="宋体"/>
                          <a:cs typeface="Times New Roman"/>
                        </a:rPr>
                        <a:t>H.265</a:t>
                      </a:r>
                      <a:endParaRPr lang="zh-CN" sz="1200" kern="100" dirty="0">
                        <a:latin typeface="宋体"/>
                        <a:ea typeface="宋体"/>
                        <a:cs typeface="Times New Roman"/>
                      </a:endParaRPr>
                    </a:p>
                  </a:txBody>
                  <a:tcPr marL="7072" marR="7072" marT="7072" marB="707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95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solidFill>
                            <a:srgbClr val="333333"/>
                          </a:solidFill>
                          <a:latin typeface="Arial"/>
                          <a:ea typeface="宋体"/>
                          <a:cs typeface="Times New Roman"/>
                        </a:rPr>
                        <a:t>MB/CU</a:t>
                      </a:r>
                      <a:r>
                        <a:rPr lang="zh-CN" sz="1400" kern="0" dirty="0">
                          <a:solidFill>
                            <a:srgbClr val="333333"/>
                          </a:solidFill>
                          <a:latin typeface="Arial"/>
                          <a:ea typeface="宋体"/>
                          <a:cs typeface="Times New Roman"/>
                        </a:rPr>
                        <a:t>大小</a:t>
                      </a:r>
                    </a:p>
                  </a:txBody>
                  <a:tcPr marL="7072" marR="7072" marT="7072" marB="707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solidFill>
                            <a:srgbClr val="333333"/>
                          </a:solidFill>
                          <a:latin typeface="Arial"/>
                          <a:ea typeface="宋体"/>
                          <a:cs typeface="Times New Roman"/>
                        </a:rPr>
                        <a:t>4×4~~16×16</a:t>
                      </a:r>
                      <a:endParaRPr lang="zh-CN" sz="1400" kern="0" dirty="0">
                        <a:solidFill>
                          <a:srgbClr val="333333"/>
                        </a:solidFill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7072" marR="7072" marT="7072" marB="707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solidFill>
                            <a:srgbClr val="333333"/>
                          </a:solidFill>
                          <a:latin typeface="Arial"/>
                          <a:ea typeface="宋体"/>
                          <a:cs typeface="Times New Roman"/>
                        </a:rPr>
                        <a:t>4×4~~64×64</a:t>
                      </a:r>
                      <a:endParaRPr lang="zh-CN" sz="1400" kern="0" dirty="0">
                        <a:solidFill>
                          <a:srgbClr val="333333"/>
                        </a:solidFill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7072" marR="7072" marT="7072" marB="707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257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0" dirty="0" smtClean="0">
                          <a:solidFill>
                            <a:srgbClr val="333333"/>
                          </a:solidFill>
                          <a:latin typeface="Arial"/>
                          <a:ea typeface="宋体"/>
                          <a:cs typeface="Times New Roman"/>
                        </a:rPr>
                        <a:t>Inter</a:t>
                      </a:r>
                      <a:r>
                        <a:rPr lang="zh-CN" sz="1400" kern="0" dirty="0" smtClean="0">
                          <a:solidFill>
                            <a:srgbClr val="333333"/>
                          </a:solidFill>
                          <a:latin typeface="Arial"/>
                          <a:ea typeface="宋体"/>
                          <a:cs typeface="Times New Roman"/>
                        </a:rPr>
                        <a:t>插值</a:t>
                      </a:r>
                      <a:endParaRPr lang="zh-CN" sz="1400" kern="0" dirty="0">
                        <a:solidFill>
                          <a:srgbClr val="333333"/>
                        </a:solidFill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7072" marR="7072" marT="7072" marB="707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0" dirty="0" err="1" smtClean="0">
                          <a:solidFill>
                            <a:srgbClr val="333333"/>
                          </a:solidFill>
                          <a:latin typeface="Arial"/>
                          <a:ea typeface="宋体"/>
                          <a:cs typeface="Times New Roman"/>
                        </a:rPr>
                        <a:t>Luma</a:t>
                      </a:r>
                      <a:r>
                        <a:rPr lang="en-US" sz="1400" kern="0" dirty="0" smtClean="0">
                          <a:solidFill>
                            <a:srgbClr val="333333"/>
                          </a:solidFill>
                          <a:latin typeface="Arial"/>
                          <a:ea typeface="宋体"/>
                          <a:cs typeface="Times New Roman"/>
                        </a:rPr>
                        <a:t>-</a:t>
                      </a:r>
                      <a:r>
                        <a:rPr lang="zh-CN" altLang="en-US" sz="1400" kern="0" dirty="0" smtClean="0">
                          <a:solidFill>
                            <a:srgbClr val="333333"/>
                          </a:solidFill>
                          <a:latin typeface="Arial"/>
                          <a:ea typeface="宋体"/>
                          <a:cs typeface="Times New Roman"/>
                        </a:rPr>
                        <a:t>为</a:t>
                      </a:r>
                      <a:r>
                        <a:rPr lang="en-US" altLang="zh-CN" sz="1400" kern="0" dirty="0" smtClean="0">
                          <a:solidFill>
                            <a:srgbClr val="333333"/>
                          </a:solidFill>
                          <a:latin typeface="Arial"/>
                          <a:ea typeface="宋体"/>
                          <a:cs typeface="Times New Roman"/>
                        </a:rPr>
                        <a:t>6</a:t>
                      </a:r>
                      <a:r>
                        <a:rPr lang="zh-CN" altLang="en-US" sz="1400" kern="0" dirty="0" smtClean="0">
                          <a:solidFill>
                            <a:srgbClr val="333333"/>
                          </a:solidFill>
                          <a:latin typeface="Arial"/>
                          <a:ea typeface="宋体"/>
                          <a:cs typeface="Times New Roman"/>
                        </a:rPr>
                        <a:t>抽头系数插值</a:t>
                      </a:r>
                      <a:endParaRPr lang="en-US" altLang="zh-CN" sz="1400" kern="0" dirty="0" smtClean="0">
                        <a:solidFill>
                          <a:srgbClr val="333333"/>
                        </a:solidFill>
                        <a:latin typeface="Arial"/>
                        <a:ea typeface="宋体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0" dirty="0" err="1" smtClean="0">
                          <a:solidFill>
                            <a:srgbClr val="333333"/>
                          </a:solidFill>
                          <a:latin typeface="Arial"/>
                          <a:ea typeface="宋体"/>
                          <a:cs typeface="Times New Roman"/>
                        </a:rPr>
                        <a:t>Chroma</a:t>
                      </a:r>
                      <a:r>
                        <a:rPr lang="zh-CN" altLang="en-US" sz="1400" kern="0" dirty="0" smtClean="0">
                          <a:solidFill>
                            <a:srgbClr val="333333"/>
                          </a:solidFill>
                          <a:latin typeface="Arial"/>
                          <a:ea typeface="宋体"/>
                          <a:cs typeface="Times New Roman"/>
                        </a:rPr>
                        <a:t>双线性插值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zh-CN" sz="1400" kern="0" dirty="0">
                        <a:solidFill>
                          <a:srgbClr val="333333"/>
                        </a:solidFill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7072" marR="7072" marT="7072" marB="707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solidFill>
                            <a:srgbClr val="333333"/>
                          </a:solidFill>
                          <a:latin typeface="Arial"/>
                          <a:ea typeface="宋体"/>
                          <a:cs typeface="Times New Roman"/>
                        </a:rPr>
                        <a:t>Luma-1/2</a:t>
                      </a:r>
                      <a:r>
                        <a:rPr lang="zh-CN" sz="1400" kern="0" dirty="0" smtClean="0">
                          <a:solidFill>
                            <a:srgbClr val="333333"/>
                          </a:solidFill>
                          <a:latin typeface="Arial"/>
                          <a:ea typeface="宋体"/>
                          <a:cs typeface="Times New Roman"/>
                        </a:rPr>
                        <a:t>像素</a:t>
                      </a:r>
                      <a:r>
                        <a:rPr lang="zh-CN" altLang="en-US" sz="1400" kern="0" dirty="0" smtClean="0">
                          <a:solidFill>
                            <a:srgbClr val="333333"/>
                          </a:solidFill>
                          <a:latin typeface="Arial"/>
                          <a:ea typeface="宋体"/>
                          <a:cs typeface="Times New Roman"/>
                        </a:rPr>
                        <a:t>采用</a:t>
                      </a:r>
                      <a:r>
                        <a:rPr lang="en-US" altLang="zh-CN" sz="1400" kern="0" dirty="0" smtClean="0">
                          <a:solidFill>
                            <a:srgbClr val="333333"/>
                          </a:solidFill>
                          <a:latin typeface="Arial"/>
                          <a:ea typeface="宋体"/>
                          <a:cs typeface="Times New Roman"/>
                        </a:rPr>
                        <a:t>8</a:t>
                      </a:r>
                      <a:r>
                        <a:rPr lang="zh-CN" altLang="en-US" sz="1400" kern="0" dirty="0" smtClean="0">
                          <a:solidFill>
                            <a:srgbClr val="333333"/>
                          </a:solidFill>
                          <a:latin typeface="Arial"/>
                          <a:ea typeface="宋体"/>
                          <a:cs typeface="Times New Roman"/>
                        </a:rPr>
                        <a:t>抽头插值滤波</a:t>
                      </a:r>
                      <a:endParaRPr lang="zh-CN" sz="1400" kern="0" dirty="0">
                        <a:solidFill>
                          <a:srgbClr val="333333"/>
                        </a:solidFill>
                        <a:latin typeface="Arial"/>
                        <a:ea typeface="宋体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solidFill>
                            <a:srgbClr val="333333"/>
                          </a:solidFill>
                          <a:latin typeface="Arial"/>
                          <a:ea typeface="宋体"/>
                          <a:cs typeface="Times New Roman"/>
                        </a:rPr>
                        <a:t>Luma-1/4</a:t>
                      </a:r>
                      <a:r>
                        <a:rPr lang="zh-CN" sz="1400" kern="0" dirty="0" smtClean="0">
                          <a:solidFill>
                            <a:srgbClr val="333333"/>
                          </a:solidFill>
                          <a:latin typeface="Arial"/>
                          <a:ea typeface="宋体"/>
                          <a:cs typeface="Times New Roman"/>
                        </a:rPr>
                        <a:t>像素</a:t>
                      </a:r>
                      <a:r>
                        <a:rPr lang="zh-CN" altLang="en-US" sz="1400" kern="0" dirty="0" smtClean="0">
                          <a:solidFill>
                            <a:srgbClr val="333333"/>
                          </a:solidFill>
                          <a:latin typeface="Arial"/>
                          <a:ea typeface="宋体"/>
                          <a:cs typeface="Times New Roman"/>
                        </a:rPr>
                        <a:t>采用</a:t>
                      </a:r>
                      <a:r>
                        <a:rPr lang="en-US" altLang="zh-CN" sz="1400" kern="0" dirty="0" smtClean="0">
                          <a:solidFill>
                            <a:srgbClr val="333333"/>
                          </a:solidFill>
                          <a:latin typeface="Arial"/>
                          <a:ea typeface="宋体"/>
                          <a:cs typeface="Times New Roman"/>
                        </a:rPr>
                        <a:t>7</a:t>
                      </a:r>
                      <a:r>
                        <a:rPr lang="zh-CN" altLang="en-US" sz="1400" kern="0" dirty="0" smtClean="0">
                          <a:solidFill>
                            <a:srgbClr val="333333"/>
                          </a:solidFill>
                          <a:latin typeface="Arial"/>
                          <a:ea typeface="宋体"/>
                          <a:cs typeface="Times New Roman"/>
                        </a:rPr>
                        <a:t>抽头插值滤波器</a:t>
                      </a:r>
                      <a:endParaRPr lang="en-US" altLang="zh-CN" sz="1400" kern="0" dirty="0" smtClean="0">
                        <a:solidFill>
                          <a:srgbClr val="333333"/>
                        </a:solidFill>
                        <a:latin typeface="Arial"/>
                        <a:ea typeface="宋体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400" kern="0" dirty="0" err="1" smtClean="0">
                          <a:solidFill>
                            <a:srgbClr val="333333"/>
                          </a:solidFill>
                          <a:latin typeface="Arial"/>
                          <a:ea typeface="宋体"/>
                          <a:cs typeface="Times New Roman"/>
                        </a:rPr>
                        <a:t>Chroma</a:t>
                      </a:r>
                      <a:r>
                        <a:rPr lang="zh-CN" altLang="en-US" sz="1400" kern="0" dirty="0" smtClean="0">
                          <a:solidFill>
                            <a:srgbClr val="333333"/>
                          </a:solidFill>
                          <a:latin typeface="Arial"/>
                          <a:ea typeface="宋体"/>
                          <a:cs typeface="Times New Roman"/>
                        </a:rPr>
                        <a:t>所有分数像素点采用</a:t>
                      </a:r>
                      <a:r>
                        <a:rPr lang="en-US" altLang="zh-CN" sz="1400" kern="0" dirty="0" smtClean="0">
                          <a:solidFill>
                            <a:srgbClr val="333333"/>
                          </a:solidFill>
                          <a:latin typeface="Arial"/>
                          <a:ea typeface="宋体"/>
                          <a:cs typeface="Times New Roman"/>
                        </a:rPr>
                        <a:t>4</a:t>
                      </a:r>
                      <a:r>
                        <a:rPr lang="zh-CN" altLang="en-US" sz="1400" kern="0" dirty="0" smtClean="0">
                          <a:solidFill>
                            <a:srgbClr val="333333"/>
                          </a:solidFill>
                          <a:latin typeface="Arial"/>
                          <a:ea typeface="宋体"/>
                          <a:cs typeface="Times New Roman"/>
                        </a:rPr>
                        <a:t>抽头系数插值</a:t>
                      </a:r>
                      <a:endParaRPr lang="zh-CN" sz="1400" kern="0" dirty="0">
                        <a:solidFill>
                          <a:srgbClr val="333333"/>
                        </a:solidFill>
                        <a:latin typeface="Arial"/>
                        <a:ea typeface="宋体"/>
                        <a:cs typeface="Times New Roman"/>
                      </a:endParaRPr>
                    </a:p>
                  </a:txBody>
                  <a:tcPr marL="7072" marR="7072" marT="7072" marB="707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352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solidFill>
                            <a:srgbClr val="333333"/>
                          </a:solidFill>
                          <a:latin typeface="Arial"/>
                          <a:ea typeface="宋体"/>
                          <a:cs typeface="Times New Roman"/>
                        </a:rPr>
                        <a:t>Inter MVP</a:t>
                      </a:r>
                      <a:r>
                        <a:rPr lang="zh-CN" sz="1400" kern="0" dirty="0">
                          <a:solidFill>
                            <a:srgbClr val="333333"/>
                          </a:solidFill>
                          <a:latin typeface="Arial"/>
                          <a:ea typeface="宋体"/>
                          <a:cs typeface="Times New Roman"/>
                        </a:rPr>
                        <a:t>预测方法</a:t>
                      </a:r>
                    </a:p>
                  </a:txBody>
                  <a:tcPr marL="7072" marR="7072" marT="7072" marB="707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400" kern="0" dirty="0">
                          <a:solidFill>
                            <a:srgbClr val="333333"/>
                          </a:solidFill>
                          <a:latin typeface="Arial"/>
                          <a:ea typeface="宋体"/>
                          <a:cs typeface="Times New Roman"/>
                        </a:rPr>
                        <a:t>空域中值</a:t>
                      </a:r>
                      <a:r>
                        <a:rPr lang="en-US" sz="1400" kern="0" dirty="0">
                          <a:solidFill>
                            <a:srgbClr val="333333"/>
                          </a:solidFill>
                          <a:latin typeface="Arial"/>
                          <a:ea typeface="宋体"/>
                          <a:cs typeface="Times New Roman"/>
                        </a:rPr>
                        <a:t>MVP</a:t>
                      </a:r>
                      <a:r>
                        <a:rPr lang="zh-CN" sz="1400" kern="0" dirty="0">
                          <a:solidFill>
                            <a:srgbClr val="333333"/>
                          </a:solidFill>
                          <a:latin typeface="Arial"/>
                          <a:ea typeface="宋体"/>
                          <a:cs typeface="Times New Roman"/>
                        </a:rPr>
                        <a:t>预测</a:t>
                      </a:r>
                    </a:p>
                  </a:txBody>
                  <a:tcPr marL="7072" marR="7072" marT="7072" marB="707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400" kern="0" dirty="0">
                          <a:solidFill>
                            <a:srgbClr val="333333"/>
                          </a:solidFill>
                          <a:latin typeface="Arial"/>
                          <a:ea typeface="宋体"/>
                          <a:cs typeface="Times New Roman"/>
                        </a:rPr>
                        <a:t>空域</a:t>
                      </a:r>
                      <a:r>
                        <a:rPr lang="en-US" sz="1400" kern="0" dirty="0">
                          <a:solidFill>
                            <a:srgbClr val="333333"/>
                          </a:solidFill>
                          <a:latin typeface="Arial"/>
                          <a:ea typeface="宋体"/>
                          <a:cs typeface="Times New Roman"/>
                        </a:rPr>
                        <a:t>+</a:t>
                      </a:r>
                      <a:r>
                        <a:rPr lang="zh-CN" sz="1400" kern="0" dirty="0">
                          <a:solidFill>
                            <a:srgbClr val="333333"/>
                          </a:solidFill>
                          <a:latin typeface="Arial"/>
                          <a:ea typeface="宋体"/>
                          <a:cs typeface="Times New Roman"/>
                        </a:rPr>
                        <a:t>时域</a:t>
                      </a:r>
                      <a:r>
                        <a:rPr lang="en-US" sz="1400" kern="0" dirty="0">
                          <a:solidFill>
                            <a:srgbClr val="333333"/>
                          </a:solidFill>
                          <a:latin typeface="Arial"/>
                          <a:ea typeface="宋体"/>
                          <a:cs typeface="Times New Roman"/>
                        </a:rPr>
                        <a:t>MVP</a:t>
                      </a:r>
                      <a:r>
                        <a:rPr lang="zh-CN" sz="1400" kern="0" dirty="0">
                          <a:solidFill>
                            <a:srgbClr val="333333"/>
                          </a:solidFill>
                          <a:latin typeface="Arial"/>
                          <a:ea typeface="宋体"/>
                          <a:cs typeface="Times New Roman"/>
                        </a:rPr>
                        <a:t>预测候选列表（</a:t>
                      </a:r>
                      <a:r>
                        <a:rPr lang="en-US" sz="1400" kern="0" dirty="0">
                          <a:solidFill>
                            <a:srgbClr val="333333"/>
                          </a:solidFill>
                          <a:latin typeface="Arial"/>
                          <a:ea typeface="宋体"/>
                          <a:cs typeface="Times New Roman"/>
                        </a:rPr>
                        <a:t>AMVP</a:t>
                      </a:r>
                      <a:r>
                        <a:rPr lang="zh-CN" sz="1400" kern="0" dirty="0">
                          <a:solidFill>
                            <a:srgbClr val="333333"/>
                          </a:solidFill>
                          <a:latin typeface="Arial"/>
                          <a:ea typeface="宋体"/>
                          <a:cs typeface="Times New Roman"/>
                        </a:rPr>
                        <a:t>）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400" kern="0" dirty="0">
                          <a:solidFill>
                            <a:srgbClr val="333333"/>
                          </a:solidFill>
                          <a:latin typeface="Arial"/>
                          <a:ea typeface="宋体"/>
                          <a:cs typeface="Times New Roman"/>
                        </a:rPr>
                        <a:t>空域</a:t>
                      </a:r>
                      <a:r>
                        <a:rPr lang="en-US" sz="1400" kern="0" dirty="0">
                          <a:solidFill>
                            <a:srgbClr val="333333"/>
                          </a:solidFill>
                          <a:latin typeface="Arial"/>
                          <a:ea typeface="宋体"/>
                          <a:cs typeface="Times New Roman"/>
                        </a:rPr>
                        <a:t>+</a:t>
                      </a:r>
                      <a:r>
                        <a:rPr lang="zh-CN" sz="1400" kern="0" dirty="0">
                          <a:solidFill>
                            <a:srgbClr val="333333"/>
                          </a:solidFill>
                          <a:latin typeface="Arial"/>
                          <a:ea typeface="宋体"/>
                          <a:cs typeface="Times New Roman"/>
                        </a:rPr>
                        <a:t>时域的</a:t>
                      </a:r>
                      <a:r>
                        <a:rPr lang="en-US" sz="1400" kern="0" dirty="0">
                          <a:solidFill>
                            <a:srgbClr val="333333"/>
                          </a:solidFill>
                          <a:latin typeface="Arial"/>
                          <a:ea typeface="宋体"/>
                          <a:cs typeface="Times New Roman"/>
                        </a:rPr>
                        <a:t>Merge/Skip</a:t>
                      </a:r>
                      <a:r>
                        <a:rPr lang="zh-CN" sz="1400" kern="0" dirty="0">
                          <a:solidFill>
                            <a:srgbClr val="333333"/>
                          </a:solidFill>
                          <a:latin typeface="Arial"/>
                          <a:ea typeface="宋体"/>
                          <a:cs typeface="Times New Roman"/>
                        </a:rPr>
                        <a:t>的候选列表</a:t>
                      </a:r>
                    </a:p>
                  </a:txBody>
                  <a:tcPr marL="7072" marR="7072" marT="7072" marB="707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352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0" dirty="0" smtClean="0">
                          <a:solidFill>
                            <a:srgbClr val="333333"/>
                          </a:solidFill>
                          <a:latin typeface="宋体"/>
                          <a:ea typeface="宋体"/>
                          <a:cs typeface="Times New Roman"/>
                        </a:rPr>
                        <a:t>Intra</a:t>
                      </a:r>
                      <a:r>
                        <a:rPr lang="zh-CN" sz="1400" kern="0" dirty="0">
                          <a:solidFill>
                            <a:srgbClr val="333333"/>
                          </a:solidFill>
                          <a:latin typeface="宋体"/>
                          <a:ea typeface="宋体"/>
                          <a:cs typeface="Arial"/>
                        </a:rPr>
                        <a:t>预测</a:t>
                      </a:r>
                      <a:endParaRPr lang="zh-CN" sz="1400" kern="100" dirty="0">
                        <a:latin typeface="宋体"/>
                        <a:ea typeface="宋体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1400" kern="0" dirty="0" smtClean="0">
                          <a:solidFill>
                            <a:srgbClr val="333333"/>
                          </a:solidFill>
                          <a:latin typeface="Arial"/>
                          <a:ea typeface="宋体"/>
                          <a:cs typeface="Times New Roman"/>
                        </a:rPr>
                        <a:t>亮度</a:t>
                      </a:r>
                      <a:r>
                        <a:rPr lang="en-US" sz="1400" kern="0" dirty="0" smtClean="0">
                          <a:solidFill>
                            <a:srgbClr val="333333"/>
                          </a:solidFill>
                          <a:latin typeface="Arial"/>
                          <a:ea typeface="宋体"/>
                          <a:cs typeface="Times New Roman"/>
                        </a:rPr>
                        <a:t>4x4</a:t>
                      </a:r>
                      <a:r>
                        <a:rPr lang="zh-CN" sz="1400" kern="0" dirty="0">
                          <a:solidFill>
                            <a:srgbClr val="333333"/>
                          </a:solidFill>
                          <a:latin typeface="Arial"/>
                          <a:ea typeface="宋体"/>
                          <a:cs typeface="Arial"/>
                        </a:rPr>
                        <a:t>块：</a:t>
                      </a:r>
                      <a:r>
                        <a:rPr lang="en-US" sz="1400" kern="0" dirty="0">
                          <a:solidFill>
                            <a:srgbClr val="333333"/>
                          </a:solidFill>
                          <a:latin typeface="Arial"/>
                          <a:ea typeface="宋体"/>
                          <a:cs typeface="Times New Roman"/>
                        </a:rPr>
                        <a:t>9</a:t>
                      </a:r>
                      <a:r>
                        <a:rPr lang="zh-CN" sz="1400" kern="0" dirty="0">
                          <a:solidFill>
                            <a:srgbClr val="333333"/>
                          </a:solidFill>
                          <a:latin typeface="Arial"/>
                          <a:ea typeface="宋体"/>
                          <a:cs typeface="Arial"/>
                        </a:rPr>
                        <a:t>种</a:t>
                      </a:r>
                      <a:r>
                        <a:rPr lang="zh-CN" sz="1400" kern="0" dirty="0" smtClean="0">
                          <a:solidFill>
                            <a:srgbClr val="333333"/>
                          </a:solidFill>
                          <a:latin typeface="Arial"/>
                          <a:ea typeface="宋体"/>
                          <a:cs typeface="Arial"/>
                        </a:rPr>
                        <a:t>模式</a:t>
                      </a:r>
                      <a:endParaRPr lang="en-US" altLang="zh-CN" sz="1400" kern="100" dirty="0" smtClean="0">
                        <a:solidFill>
                          <a:srgbClr val="333333"/>
                        </a:solidFill>
                        <a:latin typeface="宋体"/>
                        <a:ea typeface="宋体"/>
                        <a:cs typeface="Times New Roman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1400" kern="100" dirty="0" smtClean="0">
                          <a:solidFill>
                            <a:srgbClr val="333333"/>
                          </a:solidFill>
                          <a:latin typeface="宋体"/>
                          <a:ea typeface="宋体"/>
                          <a:cs typeface="Times New Roman"/>
                        </a:rPr>
                        <a:t>亮度</a:t>
                      </a:r>
                      <a:r>
                        <a:rPr lang="en-US" sz="1400" kern="0" dirty="0" smtClean="0">
                          <a:solidFill>
                            <a:srgbClr val="333333"/>
                          </a:solidFill>
                          <a:latin typeface="Arial"/>
                          <a:ea typeface="宋体"/>
                          <a:cs typeface="Times New Roman"/>
                        </a:rPr>
                        <a:t>8x8</a:t>
                      </a:r>
                      <a:r>
                        <a:rPr lang="zh-CN" sz="1400" kern="0" dirty="0">
                          <a:solidFill>
                            <a:srgbClr val="333333"/>
                          </a:solidFill>
                          <a:latin typeface="Arial"/>
                          <a:ea typeface="宋体"/>
                          <a:cs typeface="Arial"/>
                        </a:rPr>
                        <a:t>块：</a:t>
                      </a:r>
                      <a:r>
                        <a:rPr lang="en-US" sz="1400" kern="0" dirty="0">
                          <a:solidFill>
                            <a:srgbClr val="333333"/>
                          </a:solidFill>
                          <a:latin typeface="Arial"/>
                          <a:ea typeface="宋体"/>
                          <a:cs typeface="Times New Roman"/>
                        </a:rPr>
                        <a:t>9</a:t>
                      </a:r>
                      <a:r>
                        <a:rPr lang="zh-CN" sz="1400" kern="0" dirty="0">
                          <a:solidFill>
                            <a:srgbClr val="333333"/>
                          </a:solidFill>
                          <a:latin typeface="Arial"/>
                          <a:ea typeface="宋体"/>
                          <a:cs typeface="Arial"/>
                        </a:rPr>
                        <a:t>种预测</a:t>
                      </a:r>
                      <a:r>
                        <a:rPr lang="zh-CN" sz="1400" kern="0" dirty="0" smtClean="0">
                          <a:solidFill>
                            <a:srgbClr val="333333"/>
                          </a:solidFill>
                          <a:latin typeface="Arial"/>
                          <a:ea typeface="宋体"/>
                          <a:cs typeface="Arial"/>
                        </a:rPr>
                        <a:t>模式</a:t>
                      </a:r>
                      <a:endParaRPr lang="en-US" altLang="zh-CN" sz="1400" kern="100" dirty="0" smtClean="0">
                        <a:solidFill>
                          <a:srgbClr val="333333"/>
                        </a:solidFill>
                        <a:latin typeface="宋体"/>
                        <a:ea typeface="宋体"/>
                        <a:cs typeface="Times New Roman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1400" kern="100" dirty="0" smtClean="0">
                          <a:solidFill>
                            <a:srgbClr val="333333"/>
                          </a:solidFill>
                          <a:latin typeface="宋体"/>
                          <a:ea typeface="宋体"/>
                          <a:cs typeface="Times New Roman"/>
                        </a:rPr>
                        <a:t>亮度</a:t>
                      </a:r>
                      <a:r>
                        <a:rPr lang="en-US" sz="1400" kern="0" dirty="0" smtClean="0">
                          <a:solidFill>
                            <a:srgbClr val="333333"/>
                          </a:solidFill>
                          <a:latin typeface="Arial"/>
                          <a:ea typeface="宋体"/>
                          <a:cs typeface="Times New Roman"/>
                        </a:rPr>
                        <a:t>16x16</a:t>
                      </a:r>
                      <a:r>
                        <a:rPr lang="zh-CN" sz="1400" kern="0" dirty="0">
                          <a:solidFill>
                            <a:srgbClr val="333333"/>
                          </a:solidFill>
                          <a:latin typeface="Arial"/>
                          <a:ea typeface="宋体"/>
                          <a:cs typeface="Arial"/>
                        </a:rPr>
                        <a:t>块：</a:t>
                      </a:r>
                      <a:r>
                        <a:rPr lang="en-US" sz="1400" kern="0" dirty="0">
                          <a:solidFill>
                            <a:srgbClr val="333333"/>
                          </a:solidFill>
                          <a:latin typeface="Arial"/>
                          <a:ea typeface="宋体"/>
                          <a:cs typeface="Times New Roman"/>
                        </a:rPr>
                        <a:t>4</a:t>
                      </a:r>
                      <a:r>
                        <a:rPr lang="zh-CN" sz="1400" kern="0" dirty="0">
                          <a:solidFill>
                            <a:srgbClr val="333333"/>
                          </a:solidFill>
                          <a:latin typeface="Arial"/>
                          <a:ea typeface="宋体"/>
                          <a:cs typeface="Arial"/>
                        </a:rPr>
                        <a:t>种预测</a:t>
                      </a:r>
                      <a:r>
                        <a:rPr lang="zh-CN" sz="1400" kern="0" dirty="0" smtClean="0">
                          <a:solidFill>
                            <a:srgbClr val="333333"/>
                          </a:solidFill>
                          <a:latin typeface="Arial"/>
                          <a:ea typeface="宋体"/>
                          <a:cs typeface="Arial"/>
                        </a:rPr>
                        <a:t>模式</a:t>
                      </a:r>
                      <a:endParaRPr lang="en-US" altLang="zh-CN" sz="1400" kern="0" dirty="0" smtClean="0">
                        <a:solidFill>
                          <a:srgbClr val="333333"/>
                        </a:solidFill>
                        <a:latin typeface="Arial"/>
                        <a:ea typeface="宋体"/>
                        <a:cs typeface="Arial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1400" kern="100" dirty="0" smtClean="0">
                          <a:latin typeface="宋体"/>
                          <a:ea typeface="宋体"/>
                          <a:cs typeface="Times New Roman"/>
                        </a:rPr>
                        <a:t>色度：</a:t>
                      </a:r>
                      <a:r>
                        <a:rPr lang="en-US" altLang="zh-CN" sz="1400" kern="100" dirty="0" smtClean="0">
                          <a:latin typeface="宋体"/>
                          <a:ea typeface="宋体"/>
                          <a:cs typeface="Times New Roman"/>
                        </a:rPr>
                        <a:t>4</a:t>
                      </a:r>
                      <a:r>
                        <a:rPr lang="zh-CN" altLang="en-US" sz="1400" kern="100" dirty="0" smtClean="0">
                          <a:latin typeface="宋体"/>
                          <a:ea typeface="宋体"/>
                          <a:cs typeface="Times New Roman"/>
                        </a:rPr>
                        <a:t>种预测模式</a:t>
                      </a:r>
                      <a:endParaRPr lang="zh-CN" sz="1400" kern="100" dirty="0">
                        <a:latin typeface="宋体"/>
                        <a:ea typeface="宋体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1400" kern="0" dirty="0" smtClean="0">
                          <a:solidFill>
                            <a:srgbClr val="333333"/>
                          </a:solidFill>
                          <a:latin typeface="Calibri"/>
                          <a:ea typeface="宋体"/>
                          <a:cs typeface="Times New Roman"/>
                        </a:rPr>
                        <a:t>亮度</a:t>
                      </a:r>
                      <a:r>
                        <a:rPr lang="zh-CN" sz="1400" kern="0" dirty="0" smtClean="0">
                          <a:solidFill>
                            <a:srgbClr val="333333"/>
                          </a:solidFill>
                          <a:latin typeface="Calibri"/>
                          <a:ea typeface="宋体"/>
                          <a:cs typeface="Times New Roman"/>
                        </a:rPr>
                        <a:t>所有</a:t>
                      </a:r>
                      <a:r>
                        <a:rPr lang="zh-CN" sz="1400" kern="0" dirty="0">
                          <a:solidFill>
                            <a:srgbClr val="333333"/>
                          </a:solidFill>
                          <a:latin typeface="Calibri"/>
                          <a:ea typeface="宋体"/>
                          <a:cs typeface="Times New Roman"/>
                        </a:rPr>
                        <a:t>尺寸的</a:t>
                      </a:r>
                      <a:r>
                        <a:rPr lang="en-US" sz="1400" kern="0" dirty="0">
                          <a:solidFill>
                            <a:srgbClr val="333333"/>
                          </a:solidFill>
                          <a:latin typeface="宋体"/>
                          <a:ea typeface="宋体"/>
                          <a:cs typeface="Times New Roman"/>
                        </a:rPr>
                        <a:t>CU</a:t>
                      </a:r>
                      <a:r>
                        <a:rPr lang="zh-CN" sz="1400" kern="0" dirty="0">
                          <a:solidFill>
                            <a:srgbClr val="333333"/>
                          </a:solidFill>
                          <a:latin typeface="Calibri"/>
                          <a:ea typeface="宋体"/>
                          <a:cs typeface="Times New Roman"/>
                        </a:rPr>
                        <a:t>块</a:t>
                      </a:r>
                      <a:r>
                        <a:rPr lang="zh-CN" sz="1400" kern="0" dirty="0" smtClean="0">
                          <a:solidFill>
                            <a:srgbClr val="333333"/>
                          </a:solidFill>
                          <a:latin typeface="Calibri"/>
                          <a:ea typeface="宋体"/>
                          <a:cs typeface="Times New Roman"/>
                        </a:rPr>
                        <a:t>：总共</a:t>
                      </a:r>
                      <a:r>
                        <a:rPr lang="en-US" sz="1400" kern="0" dirty="0">
                          <a:solidFill>
                            <a:srgbClr val="333333"/>
                          </a:solidFill>
                          <a:latin typeface="宋体"/>
                          <a:ea typeface="宋体"/>
                          <a:cs typeface="Times New Roman"/>
                        </a:rPr>
                        <a:t>35</a:t>
                      </a:r>
                      <a:r>
                        <a:rPr lang="zh-CN" sz="1400" kern="0" dirty="0">
                          <a:solidFill>
                            <a:srgbClr val="333333"/>
                          </a:solidFill>
                          <a:latin typeface="Calibri"/>
                          <a:ea typeface="宋体"/>
                          <a:cs typeface="Times New Roman"/>
                        </a:rPr>
                        <a:t>种</a:t>
                      </a:r>
                      <a:r>
                        <a:rPr lang="zh-CN" sz="1400" kern="0" dirty="0" smtClean="0">
                          <a:solidFill>
                            <a:srgbClr val="333333"/>
                          </a:solidFill>
                          <a:latin typeface="Calibri"/>
                          <a:ea typeface="宋体"/>
                          <a:cs typeface="Times New Roman"/>
                        </a:rPr>
                        <a:t>预测</a:t>
                      </a:r>
                      <a:r>
                        <a:rPr lang="zh-CN" altLang="en-US" sz="1400" kern="0" dirty="0" smtClean="0">
                          <a:solidFill>
                            <a:srgbClr val="333333"/>
                          </a:solidFill>
                          <a:latin typeface="Calibri"/>
                          <a:ea typeface="宋体"/>
                          <a:cs typeface="Times New Roman"/>
                        </a:rPr>
                        <a:t>模式</a:t>
                      </a:r>
                      <a:endParaRPr lang="en-US" altLang="zh-CN" sz="1400" kern="0" dirty="0" smtClean="0">
                        <a:solidFill>
                          <a:srgbClr val="333333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1400" kern="0" dirty="0" smtClean="0">
                          <a:solidFill>
                            <a:srgbClr val="333333"/>
                          </a:solidFill>
                          <a:latin typeface="Calibri"/>
                          <a:ea typeface="宋体"/>
                          <a:cs typeface="Times New Roman"/>
                        </a:rPr>
                        <a:t>色度所有尺寸的</a:t>
                      </a:r>
                      <a:r>
                        <a:rPr lang="en-US" altLang="zh-CN" sz="1400" kern="0" dirty="0" smtClean="0">
                          <a:solidFill>
                            <a:srgbClr val="333333"/>
                          </a:solidFill>
                          <a:latin typeface="Calibri"/>
                          <a:ea typeface="宋体"/>
                          <a:cs typeface="Times New Roman"/>
                        </a:rPr>
                        <a:t>CU</a:t>
                      </a:r>
                      <a:r>
                        <a:rPr lang="zh-CN" altLang="en-US" sz="1400" kern="0" dirty="0" smtClean="0">
                          <a:solidFill>
                            <a:srgbClr val="333333"/>
                          </a:solidFill>
                          <a:latin typeface="Calibri"/>
                          <a:ea typeface="宋体"/>
                          <a:cs typeface="Times New Roman"/>
                        </a:rPr>
                        <a:t>块：</a:t>
                      </a:r>
                      <a:r>
                        <a:rPr lang="en-US" altLang="zh-CN" sz="1400" kern="0" dirty="0" smtClean="0">
                          <a:solidFill>
                            <a:srgbClr val="333333"/>
                          </a:solidFill>
                          <a:latin typeface="Calibri"/>
                          <a:ea typeface="宋体"/>
                          <a:cs typeface="Times New Roman"/>
                        </a:rPr>
                        <a:t>5</a:t>
                      </a:r>
                      <a:r>
                        <a:rPr lang="zh-CN" altLang="en-US" sz="1400" kern="0" dirty="0" smtClean="0">
                          <a:solidFill>
                            <a:srgbClr val="333333"/>
                          </a:solidFill>
                          <a:latin typeface="Calibri"/>
                          <a:ea typeface="宋体"/>
                          <a:cs typeface="Times New Roman"/>
                        </a:rPr>
                        <a:t>种预测模式</a:t>
                      </a:r>
                      <a:endParaRPr lang="zh-CN" sz="1400" kern="100" dirty="0">
                        <a:latin typeface="宋体"/>
                        <a:ea typeface="宋体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黑体" pitchFamily="2" charset="-122"/>
                <a:ea typeface="黑体" pitchFamily="2" charset="-122"/>
              </a:rPr>
              <a:t>3</a:t>
            </a:r>
            <a:r>
              <a:rPr lang="en-US" altLang="zh-CN" dirty="0" smtClean="0">
                <a:latin typeface="黑体" pitchFamily="2" charset="-122"/>
                <a:ea typeface="黑体" pitchFamily="2" charset="-122"/>
              </a:rPr>
              <a:t>.</a:t>
            </a:r>
            <a:r>
              <a:rPr lang="zh-CN" altLang="en-US" dirty="0" smtClean="0">
                <a:latin typeface="黑体" pitchFamily="2" charset="-122"/>
                <a:ea typeface="黑体" pitchFamily="2" charset="-122"/>
              </a:rPr>
              <a:t>各模块技术差异汇总</a:t>
            </a:r>
            <a:r>
              <a:rPr lang="en-US" altLang="zh-CN" dirty="0" smtClean="0">
                <a:latin typeface="黑体" pitchFamily="2" charset="-122"/>
                <a:ea typeface="黑体" pitchFamily="2" charset="-122"/>
              </a:rPr>
              <a:t>(</a:t>
            </a:r>
            <a:r>
              <a:rPr lang="zh-CN" altLang="en-US" dirty="0" smtClean="0">
                <a:latin typeface="黑体" pitchFamily="2" charset="-122"/>
                <a:ea typeface="黑体" pitchFamily="2" charset="-122"/>
              </a:rPr>
              <a:t>续</a:t>
            </a:r>
            <a:r>
              <a:rPr lang="en-US" altLang="zh-CN" dirty="0" smtClean="0">
                <a:latin typeface="黑体" pitchFamily="2" charset="-122"/>
                <a:ea typeface="黑体" pitchFamily="2" charset="-122"/>
              </a:rPr>
              <a:t>)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571473" y="1500174"/>
          <a:ext cx="8001054" cy="3140334"/>
        </p:xfrm>
        <a:graphic>
          <a:graphicData uri="http://schemas.openxmlformats.org/drawingml/2006/table">
            <a:tbl>
              <a:tblPr/>
              <a:tblGrid>
                <a:gridCol w="2667018"/>
                <a:gridCol w="2667018"/>
                <a:gridCol w="2667018"/>
              </a:tblGrid>
              <a:tr h="92929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400" kern="0" dirty="0">
                          <a:solidFill>
                            <a:srgbClr val="333333"/>
                          </a:solidFill>
                          <a:latin typeface="Arial"/>
                          <a:ea typeface="宋体"/>
                          <a:cs typeface="Arial"/>
                        </a:rPr>
                        <a:t>变换</a:t>
                      </a:r>
                      <a:endParaRPr lang="zh-CN" sz="1400" kern="100" dirty="0">
                        <a:latin typeface="宋体"/>
                        <a:ea typeface="宋体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solidFill>
                            <a:srgbClr val="333333"/>
                          </a:solidFill>
                          <a:latin typeface="Arial"/>
                          <a:ea typeface="宋体"/>
                          <a:cs typeface="Times New Roman"/>
                        </a:rPr>
                        <a:t>DCT 4×4/8×8 </a:t>
                      </a:r>
                      <a:endParaRPr lang="zh-CN" sz="1400" kern="100" dirty="0">
                        <a:latin typeface="宋体"/>
                        <a:ea typeface="宋体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solidFill>
                            <a:srgbClr val="333333"/>
                          </a:solidFill>
                          <a:latin typeface="Arial"/>
                          <a:ea typeface="宋体"/>
                          <a:cs typeface="Times New Roman"/>
                        </a:rPr>
                        <a:t>DCT 4×4/8×8/16×16/32×32   </a:t>
                      </a:r>
                      <a:endParaRPr lang="zh-CN" sz="1400" kern="100" dirty="0">
                        <a:latin typeface="宋体"/>
                        <a:ea typeface="宋体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solidFill>
                            <a:srgbClr val="336699"/>
                          </a:solidFill>
                          <a:latin typeface="Arial"/>
                          <a:ea typeface="宋体"/>
                          <a:cs typeface="Times New Roman"/>
                        </a:rPr>
                        <a:t>DST</a:t>
                      </a:r>
                      <a:r>
                        <a:rPr lang="en-US" sz="1400" kern="0" dirty="0">
                          <a:solidFill>
                            <a:srgbClr val="333333"/>
                          </a:solidFill>
                          <a:latin typeface="Arial"/>
                          <a:ea typeface="宋体"/>
                          <a:cs typeface="Times New Roman"/>
                        </a:rPr>
                        <a:t> 4×4 </a:t>
                      </a:r>
                      <a:endParaRPr lang="zh-CN" sz="1400" kern="100" dirty="0">
                        <a:latin typeface="宋体"/>
                        <a:ea typeface="宋体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285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400" kern="0">
                          <a:solidFill>
                            <a:srgbClr val="333333"/>
                          </a:solidFill>
                          <a:latin typeface="Arial"/>
                          <a:ea typeface="宋体"/>
                          <a:cs typeface="Arial"/>
                        </a:rPr>
                        <a:t>滤波器</a:t>
                      </a:r>
                      <a:endParaRPr lang="zh-CN" sz="1400" kern="100">
                        <a:latin typeface="宋体"/>
                        <a:ea typeface="宋体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solidFill>
                            <a:srgbClr val="333333"/>
                          </a:solidFill>
                          <a:latin typeface="Arial"/>
                          <a:ea typeface="宋体"/>
                          <a:cs typeface="Times New Roman"/>
                        </a:rPr>
                        <a:t>4×4</a:t>
                      </a:r>
                      <a:r>
                        <a:rPr lang="zh-CN" sz="1400" kern="0" dirty="0">
                          <a:solidFill>
                            <a:srgbClr val="333333"/>
                          </a:solidFill>
                          <a:latin typeface="Arial"/>
                          <a:ea typeface="宋体"/>
                          <a:cs typeface="Arial"/>
                        </a:rPr>
                        <a:t>和</a:t>
                      </a:r>
                      <a:r>
                        <a:rPr lang="en-US" sz="1400" kern="0" dirty="0">
                          <a:solidFill>
                            <a:srgbClr val="333333"/>
                          </a:solidFill>
                          <a:latin typeface="Arial"/>
                          <a:ea typeface="宋体"/>
                          <a:cs typeface="Times New Roman"/>
                        </a:rPr>
                        <a:t>8×8</a:t>
                      </a:r>
                      <a:r>
                        <a:rPr lang="zh-CN" sz="1400" kern="0" dirty="0" smtClean="0">
                          <a:solidFill>
                            <a:srgbClr val="333333"/>
                          </a:solidFill>
                          <a:latin typeface="Arial"/>
                          <a:ea typeface="宋体"/>
                          <a:cs typeface="Arial"/>
                        </a:rPr>
                        <a:t>边界</a:t>
                      </a:r>
                      <a:r>
                        <a:rPr lang="zh-CN" altLang="en-US" sz="1400" kern="0" dirty="0" smtClean="0">
                          <a:solidFill>
                            <a:srgbClr val="333333"/>
                          </a:solidFill>
                          <a:latin typeface="Arial"/>
                          <a:ea typeface="宋体"/>
                          <a:cs typeface="Times New Roman"/>
                        </a:rPr>
                        <a:t>去块</a:t>
                      </a:r>
                      <a:r>
                        <a:rPr lang="zh-CN" sz="1400" kern="0" dirty="0" smtClean="0">
                          <a:solidFill>
                            <a:srgbClr val="333333"/>
                          </a:solidFill>
                          <a:latin typeface="Arial"/>
                          <a:ea typeface="宋体"/>
                          <a:cs typeface="Arial"/>
                        </a:rPr>
                        <a:t>滤波</a:t>
                      </a:r>
                      <a:endParaRPr lang="zh-CN" sz="1400" kern="100" dirty="0">
                        <a:latin typeface="宋体"/>
                        <a:ea typeface="宋体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l"/>
                      </a:pPr>
                      <a:r>
                        <a:rPr lang="en-US" altLang="zh-CN" sz="1400" kern="0" dirty="0" smtClean="0">
                          <a:solidFill>
                            <a:srgbClr val="333333"/>
                          </a:solidFill>
                          <a:latin typeface="宋体"/>
                          <a:ea typeface="宋体"/>
                          <a:cs typeface="Arial"/>
                        </a:rPr>
                        <a:t>8x8</a:t>
                      </a:r>
                      <a:r>
                        <a:rPr lang="zh-CN" altLang="en-US" sz="1400" kern="0" dirty="0" smtClean="0">
                          <a:solidFill>
                            <a:srgbClr val="333333"/>
                          </a:solidFill>
                          <a:latin typeface="宋体"/>
                          <a:ea typeface="宋体"/>
                          <a:cs typeface="Arial"/>
                        </a:rPr>
                        <a:t>及以上的</a:t>
                      </a:r>
                      <a:r>
                        <a:rPr lang="en-US" altLang="zh-CN" sz="1400" kern="0" dirty="0" smtClean="0">
                          <a:solidFill>
                            <a:srgbClr val="333333"/>
                          </a:solidFill>
                          <a:latin typeface="宋体"/>
                          <a:ea typeface="宋体"/>
                          <a:cs typeface="Arial"/>
                        </a:rPr>
                        <a:t>CU</a:t>
                      </a:r>
                      <a:r>
                        <a:rPr lang="zh-CN" altLang="en-US" sz="1400" kern="0" dirty="0" smtClean="0">
                          <a:solidFill>
                            <a:srgbClr val="333333"/>
                          </a:solidFill>
                          <a:latin typeface="宋体"/>
                          <a:ea typeface="宋体"/>
                          <a:cs typeface="Arial"/>
                        </a:rPr>
                        <a:t>、</a:t>
                      </a:r>
                      <a:r>
                        <a:rPr lang="en-US" altLang="zh-CN" sz="1400" kern="0" dirty="0" smtClean="0">
                          <a:solidFill>
                            <a:srgbClr val="333333"/>
                          </a:solidFill>
                          <a:latin typeface="宋体"/>
                          <a:ea typeface="宋体"/>
                          <a:cs typeface="Arial"/>
                        </a:rPr>
                        <a:t>PU</a:t>
                      </a:r>
                      <a:r>
                        <a:rPr lang="zh-CN" altLang="en-US" sz="1400" kern="0" dirty="0" smtClean="0">
                          <a:solidFill>
                            <a:srgbClr val="333333"/>
                          </a:solidFill>
                          <a:latin typeface="宋体"/>
                          <a:ea typeface="宋体"/>
                          <a:cs typeface="Arial"/>
                        </a:rPr>
                        <a:t>、</a:t>
                      </a:r>
                      <a:r>
                        <a:rPr lang="en-US" altLang="zh-CN" sz="1400" kern="0" dirty="0" smtClean="0">
                          <a:solidFill>
                            <a:srgbClr val="333333"/>
                          </a:solidFill>
                          <a:latin typeface="宋体"/>
                          <a:ea typeface="宋体"/>
                          <a:cs typeface="Arial"/>
                        </a:rPr>
                        <a:t>TU</a:t>
                      </a:r>
                      <a:r>
                        <a:rPr lang="zh-CN" altLang="en-US" sz="1400" kern="0" dirty="0" smtClean="0">
                          <a:solidFill>
                            <a:srgbClr val="333333"/>
                          </a:solidFill>
                          <a:latin typeface="宋体"/>
                          <a:ea typeface="宋体"/>
                          <a:cs typeface="Arial"/>
                        </a:rPr>
                        <a:t>边界去块滤波</a:t>
                      </a:r>
                      <a:r>
                        <a:rPr lang="zh-CN" sz="1400" kern="0" dirty="0" smtClean="0">
                          <a:solidFill>
                            <a:srgbClr val="333333"/>
                          </a:solidFill>
                          <a:latin typeface="宋体"/>
                          <a:ea typeface="Arial"/>
                          <a:cs typeface="Times New Roman"/>
                        </a:rPr>
                        <a:t> </a:t>
                      </a:r>
                      <a:endParaRPr lang="zh-CN" sz="1400" kern="100" dirty="0">
                        <a:latin typeface="宋体"/>
                        <a:ea typeface="宋体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l"/>
                      </a:pPr>
                      <a:r>
                        <a:rPr lang="en-US" sz="1400" kern="0" dirty="0" smtClean="0">
                          <a:solidFill>
                            <a:srgbClr val="333333"/>
                          </a:solidFill>
                          <a:latin typeface="Arial"/>
                          <a:ea typeface="宋体"/>
                          <a:cs typeface="Times New Roman"/>
                        </a:rPr>
                        <a:t>SAO</a:t>
                      </a:r>
                      <a:r>
                        <a:rPr lang="zh-CN" sz="1400" kern="0" dirty="0" smtClean="0">
                          <a:solidFill>
                            <a:srgbClr val="333333"/>
                          </a:solidFill>
                          <a:latin typeface="Arial"/>
                          <a:ea typeface="宋体"/>
                          <a:cs typeface="Arial"/>
                        </a:rPr>
                        <a:t>滤波器</a:t>
                      </a:r>
                      <a:r>
                        <a:rPr lang="en-US" altLang="zh-CN" sz="1400" kern="0" dirty="0" smtClean="0">
                          <a:solidFill>
                            <a:srgbClr val="333333"/>
                          </a:solidFill>
                          <a:latin typeface="Arial"/>
                          <a:ea typeface="宋体"/>
                          <a:cs typeface="Arial"/>
                        </a:rPr>
                        <a:t>(</a:t>
                      </a:r>
                      <a:r>
                        <a:rPr lang="en-US" sz="1400" kern="0" dirty="0" smtClean="0">
                          <a:solidFill>
                            <a:srgbClr val="333333"/>
                          </a:solidFill>
                          <a:latin typeface="Arial"/>
                          <a:ea typeface="宋体"/>
                          <a:cs typeface="Times New Roman"/>
                        </a:rPr>
                        <a:t>Sample </a:t>
                      </a:r>
                      <a:r>
                        <a:rPr lang="en-US" sz="1400" kern="0" dirty="0">
                          <a:solidFill>
                            <a:srgbClr val="333333"/>
                          </a:solidFill>
                          <a:latin typeface="Arial"/>
                          <a:ea typeface="宋体"/>
                          <a:cs typeface="Times New Roman"/>
                        </a:rPr>
                        <a:t>Adaptive </a:t>
                      </a:r>
                      <a:r>
                        <a:rPr lang="en-US" sz="1400" kern="0" dirty="0" smtClean="0">
                          <a:solidFill>
                            <a:srgbClr val="333333"/>
                          </a:solidFill>
                          <a:latin typeface="Arial"/>
                          <a:ea typeface="宋体"/>
                          <a:cs typeface="Times New Roman"/>
                        </a:rPr>
                        <a:t>Offset)</a:t>
                      </a:r>
                      <a:endParaRPr lang="zh-CN" sz="1400" kern="100" dirty="0">
                        <a:latin typeface="宋体"/>
                        <a:ea typeface="宋体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73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400" kern="0">
                          <a:solidFill>
                            <a:srgbClr val="333333"/>
                          </a:solidFill>
                          <a:latin typeface="Arial"/>
                          <a:ea typeface="宋体"/>
                          <a:cs typeface="Arial"/>
                        </a:rPr>
                        <a:t>熵编解码技术</a:t>
                      </a:r>
                      <a:endParaRPr lang="zh-CN" sz="1400" kern="100">
                        <a:latin typeface="宋体"/>
                        <a:ea typeface="宋体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0">
                          <a:solidFill>
                            <a:srgbClr val="333333"/>
                          </a:solidFill>
                          <a:latin typeface="Arial"/>
                          <a:ea typeface="宋体"/>
                          <a:cs typeface="Times New Roman"/>
                        </a:rPr>
                        <a:t>CAVLC</a:t>
                      </a:r>
                      <a:r>
                        <a:rPr lang="zh-CN" sz="1400" kern="0">
                          <a:solidFill>
                            <a:srgbClr val="333333"/>
                          </a:solidFill>
                          <a:latin typeface="Arial"/>
                          <a:ea typeface="宋体"/>
                          <a:cs typeface="Arial"/>
                        </a:rPr>
                        <a:t>及</a:t>
                      </a:r>
                      <a:r>
                        <a:rPr lang="en-US" sz="1400" kern="0">
                          <a:solidFill>
                            <a:srgbClr val="333333"/>
                          </a:solidFill>
                          <a:latin typeface="Arial"/>
                          <a:ea typeface="宋体"/>
                          <a:cs typeface="Times New Roman"/>
                        </a:rPr>
                        <a:t>CABAC</a:t>
                      </a:r>
                      <a:endParaRPr lang="zh-CN" sz="1400" kern="100">
                        <a:latin typeface="宋体"/>
                        <a:ea typeface="宋体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solidFill>
                            <a:srgbClr val="333333"/>
                          </a:solidFill>
                          <a:latin typeface="Arial"/>
                          <a:ea typeface="宋体"/>
                          <a:cs typeface="Times New Roman"/>
                        </a:rPr>
                        <a:t>CABAC</a:t>
                      </a:r>
                      <a:endParaRPr lang="zh-CN" sz="1400" kern="100" dirty="0">
                        <a:latin typeface="宋体"/>
                        <a:ea typeface="宋体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73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400" kern="0">
                          <a:solidFill>
                            <a:srgbClr val="333333"/>
                          </a:solidFill>
                          <a:latin typeface="Arial"/>
                          <a:ea typeface="宋体"/>
                          <a:cs typeface="Arial"/>
                        </a:rPr>
                        <a:t>其他技术</a:t>
                      </a:r>
                      <a:endParaRPr lang="zh-CN" sz="1400" kern="100">
                        <a:latin typeface="宋体"/>
                        <a:ea typeface="宋体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0">
                          <a:solidFill>
                            <a:srgbClr val="333333"/>
                          </a:solidFill>
                          <a:latin typeface="Arial"/>
                          <a:ea typeface="宋体"/>
                          <a:cs typeface="Times New Roman"/>
                        </a:rPr>
                        <a:t>FMO</a:t>
                      </a:r>
                      <a:r>
                        <a:rPr lang="zh-CN" sz="1400" kern="0">
                          <a:solidFill>
                            <a:srgbClr val="333333"/>
                          </a:solidFill>
                          <a:latin typeface="Arial"/>
                          <a:ea typeface="宋体"/>
                          <a:cs typeface="Arial"/>
                        </a:rPr>
                        <a:t>映射关系等</a:t>
                      </a:r>
                      <a:endParaRPr lang="zh-CN" sz="1400" kern="100">
                        <a:latin typeface="宋体"/>
                        <a:ea typeface="宋体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solidFill>
                            <a:srgbClr val="333333"/>
                          </a:solidFill>
                          <a:latin typeface="Arial"/>
                          <a:ea typeface="宋体"/>
                          <a:cs typeface="Times New Roman"/>
                        </a:rPr>
                        <a:t>Tile</a:t>
                      </a:r>
                      <a:r>
                        <a:rPr lang="zh-CN" sz="1400" kern="0" dirty="0">
                          <a:solidFill>
                            <a:srgbClr val="333333"/>
                          </a:solidFill>
                          <a:latin typeface="Arial"/>
                          <a:ea typeface="宋体"/>
                          <a:cs typeface="Arial"/>
                        </a:rPr>
                        <a:t>、</a:t>
                      </a:r>
                      <a:r>
                        <a:rPr lang="en-US" sz="1400" kern="0" dirty="0">
                          <a:solidFill>
                            <a:srgbClr val="333333"/>
                          </a:solidFill>
                          <a:latin typeface="Arial"/>
                          <a:ea typeface="宋体"/>
                          <a:cs typeface="Times New Roman"/>
                        </a:rPr>
                        <a:t>WPP</a:t>
                      </a:r>
                      <a:r>
                        <a:rPr lang="zh-CN" sz="1400" kern="0" dirty="0">
                          <a:solidFill>
                            <a:srgbClr val="333333"/>
                          </a:solidFill>
                          <a:latin typeface="Arial"/>
                          <a:ea typeface="宋体"/>
                          <a:cs typeface="Arial"/>
                        </a:rPr>
                        <a:t>以及</a:t>
                      </a:r>
                      <a:r>
                        <a:rPr lang="en-US" sz="1400" kern="0" dirty="0">
                          <a:solidFill>
                            <a:srgbClr val="333333"/>
                          </a:solidFill>
                          <a:latin typeface="Arial"/>
                          <a:ea typeface="宋体"/>
                          <a:cs typeface="Times New Roman"/>
                        </a:rPr>
                        <a:t>dependent Slice</a:t>
                      </a:r>
                      <a:endParaRPr lang="zh-CN" sz="1400" kern="100" dirty="0">
                        <a:latin typeface="宋体"/>
                        <a:ea typeface="宋体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600" dirty="0"/>
              <a:t>4</a:t>
            </a:r>
            <a:r>
              <a:rPr lang="en-US" altLang="zh-CN" sz="3600" dirty="0" smtClean="0"/>
              <a:t>. </a:t>
            </a:r>
            <a:r>
              <a:rPr lang="zh-CN" altLang="en-US" sz="3600" dirty="0" smtClean="0"/>
              <a:t>块划分结构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l"/>
            </a:pPr>
            <a:r>
              <a:rPr lang="zh-CN" altLang="en-US" sz="2000" dirty="0" smtClean="0"/>
              <a:t>采用</a:t>
            </a:r>
            <a:r>
              <a:rPr lang="en-US" altLang="zh-CN" sz="2000" dirty="0" smtClean="0"/>
              <a:t>CU (Coding Unit)</a:t>
            </a:r>
            <a:r>
              <a:rPr lang="zh-CN" altLang="en-US" sz="2000" dirty="0" smtClean="0"/>
              <a:t>、</a:t>
            </a:r>
            <a:r>
              <a:rPr lang="en-US" altLang="zh-CN" sz="2000" dirty="0" smtClean="0"/>
              <a:t>PU(Prediction Unit)</a:t>
            </a:r>
            <a:r>
              <a:rPr lang="zh-CN" altLang="en-US" sz="2000" dirty="0" smtClean="0"/>
              <a:t>和</a:t>
            </a:r>
            <a:r>
              <a:rPr lang="en-US" altLang="zh-CN" sz="2000" dirty="0" smtClean="0"/>
              <a:t>TU(Transform Unit)</a:t>
            </a:r>
            <a:r>
              <a:rPr lang="zh-CN" altLang="en-US" sz="2000" dirty="0" smtClean="0"/>
              <a:t>的块划分结构</a:t>
            </a:r>
            <a:endParaRPr lang="en-US" altLang="zh-CN" sz="2000" dirty="0" smtClean="0"/>
          </a:p>
          <a:p>
            <a:pPr>
              <a:buFont typeface="Wingdings" pitchFamily="2" charset="2"/>
              <a:buChar char="l"/>
            </a:pPr>
            <a:r>
              <a:rPr lang="zh-CN" altLang="en-US" sz="2000" dirty="0" smtClean="0"/>
              <a:t>这三者之间的关系主要是以</a:t>
            </a:r>
            <a:r>
              <a:rPr lang="en-US" altLang="zh-CN" sz="2000" dirty="0" smtClean="0"/>
              <a:t>LCU</a:t>
            </a:r>
            <a:r>
              <a:rPr lang="zh-CN" altLang="en-US" sz="2000" dirty="0" smtClean="0"/>
              <a:t>为基本编码单元，在</a:t>
            </a:r>
            <a:r>
              <a:rPr lang="en-US" altLang="zh-CN" sz="2000" dirty="0" smtClean="0"/>
              <a:t>LCU</a:t>
            </a:r>
            <a:r>
              <a:rPr lang="zh-CN" altLang="en-US" sz="2000" dirty="0" smtClean="0"/>
              <a:t>递归划分为</a:t>
            </a:r>
            <a:r>
              <a:rPr lang="en-US" altLang="zh-CN" sz="2000" dirty="0" smtClean="0"/>
              <a:t>CU</a:t>
            </a:r>
            <a:r>
              <a:rPr lang="zh-CN" altLang="en-US" sz="2000" dirty="0" smtClean="0"/>
              <a:t>块，每个</a:t>
            </a:r>
            <a:r>
              <a:rPr lang="en-US" altLang="zh-CN" sz="2000" dirty="0" smtClean="0"/>
              <a:t>CU</a:t>
            </a:r>
            <a:r>
              <a:rPr lang="zh-CN" altLang="en-US" sz="2000" dirty="0" smtClean="0"/>
              <a:t>块可以划分成不同的</a:t>
            </a:r>
            <a:r>
              <a:rPr lang="en-US" altLang="zh-CN" sz="2000" dirty="0" smtClean="0"/>
              <a:t>PU</a:t>
            </a:r>
            <a:r>
              <a:rPr lang="zh-CN" altLang="en-US" sz="2000" dirty="0" smtClean="0"/>
              <a:t>块，同时也在</a:t>
            </a:r>
            <a:r>
              <a:rPr lang="en-US" altLang="zh-CN" sz="2000" dirty="0" smtClean="0"/>
              <a:t>CU</a:t>
            </a:r>
            <a:r>
              <a:rPr lang="zh-CN" altLang="en-US" sz="2000" dirty="0" smtClean="0"/>
              <a:t>的基础上可以进行</a:t>
            </a:r>
            <a:r>
              <a:rPr lang="en-US" altLang="zh-CN" sz="2000" dirty="0" smtClean="0"/>
              <a:t>TU</a:t>
            </a:r>
            <a:r>
              <a:rPr lang="zh-CN" altLang="en-US" sz="2000" dirty="0" smtClean="0"/>
              <a:t>块的递归划分</a:t>
            </a:r>
            <a:endParaRPr lang="en-US" altLang="zh-CN" sz="2000" dirty="0" smtClean="0"/>
          </a:p>
          <a:p>
            <a:pPr>
              <a:buNone/>
            </a:pPr>
            <a:endParaRPr lang="en-US" altLang="zh-CN" sz="2000" dirty="0" smtClean="0"/>
          </a:p>
          <a:p>
            <a:endParaRPr lang="zh-CN" altLang="en-US" dirty="0"/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gray">
          <a:xfrm>
            <a:off x="496398" y="3357562"/>
            <a:ext cx="7718916" cy="30718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200" dirty="0"/>
              <a:t>5</a:t>
            </a:r>
            <a:r>
              <a:rPr lang="en-US" altLang="zh-CN" sz="3200" dirty="0" smtClean="0"/>
              <a:t>.</a:t>
            </a:r>
            <a:r>
              <a:rPr lang="zh-CN" altLang="en-US" sz="3200" dirty="0" smtClean="0"/>
              <a:t>帧内预测模式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71472" y="1214422"/>
            <a:ext cx="8358246" cy="1257295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l"/>
            </a:pPr>
            <a:r>
              <a:rPr lang="zh-CN" altLang="en-US" sz="1900" dirty="0" smtClean="0"/>
              <a:t>本质上</a:t>
            </a:r>
            <a:r>
              <a:rPr lang="en-US" altLang="zh-CN" sz="1900" dirty="0" smtClean="0"/>
              <a:t>H.265</a:t>
            </a:r>
            <a:r>
              <a:rPr lang="zh-CN" altLang="en-US" sz="1900" dirty="0" smtClean="0"/>
              <a:t>是在</a:t>
            </a:r>
            <a:r>
              <a:rPr lang="en-US" altLang="zh-CN" sz="1900" dirty="0" smtClean="0"/>
              <a:t>H.264</a:t>
            </a:r>
            <a:r>
              <a:rPr lang="zh-CN" altLang="en-US" sz="1900" dirty="0" smtClean="0"/>
              <a:t>的预测方向基础上增加了更多的预测方向</a:t>
            </a:r>
            <a:endParaRPr lang="en-US" altLang="zh-CN" sz="1900" dirty="0" smtClean="0"/>
          </a:p>
          <a:p>
            <a:pPr>
              <a:buFont typeface="Wingdings" pitchFamily="2" charset="2"/>
              <a:buChar char="l"/>
            </a:pPr>
            <a:r>
              <a:rPr lang="en-US" altLang="zh-CN" sz="1900" dirty="0" smtClean="0"/>
              <a:t>H.265</a:t>
            </a:r>
            <a:r>
              <a:rPr lang="zh-CN" altLang="en-US" sz="1900" dirty="0" smtClean="0"/>
              <a:t>：所有尺寸的</a:t>
            </a:r>
            <a:r>
              <a:rPr lang="en-US" altLang="zh-CN" sz="1900" dirty="0" smtClean="0"/>
              <a:t>CU</a:t>
            </a:r>
            <a:r>
              <a:rPr lang="zh-CN" altLang="en-US" sz="1900" dirty="0" smtClean="0"/>
              <a:t>块，亮度有</a:t>
            </a:r>
            <a:r>
              <a:rPr lang="en-US" altLang="zh-CN" sz="1900" dirty="0" smtClean="0"/>
              <a:t>35</a:t>
            </a:r>
            <a:r>
              <a:rPr lang="zh-CN" altLang="en-US" sz="1900" dirty="0" smtClean="0"/>
              <a:t>种预测方向，色度有</a:t>
            </a:r>
            <a:r>
              <a:rPr lang="en-US" altLang="zh-CN" sz="1900" dirty="0" smtClean="0"/>
              <a:t>5</a:t>
            </a:r>
            <a:r>
              <a:rPr lang="zh-CN" altLang="en-US" sz="1900" dirty="0" smtClean="0"/>
              <a:t>种预测方向</a:t>
            </a:r>
            <a:endParaRPr lang="en-US" altLang="zh-CN" sz="1900" dirty="0" smtClean="0"/>
          </a:p>
          <a:p>
            <a:pPr>
              <a:buFont typeface="Wingdings" pitchFamily="2" charset="2"/>
              <a:buChar char="l"/>
            </a:pPr>
            <a:r>
              <a:rPr lang="en-US" altLang="zh-CN" sz="1900" dirty="0" smtClean="0"/>
              <a:t>H.264</a:t>
            </a:r>
            <a:r>
              <a:rPr lang="zh-CN" altLang="en-US" sz="1900" dirty="0" smtClean="0"/>
              <a:t>：亮度</a:t>
            </a:r>
            <a:r>
              <a:rPr lang="en-US" sz="1900" kern="0" dirty="0" smtClean="0">
                <a:solidFill>
                  <a:srgbClr val="333333"/>
                </a:solidFill>
                <a:latin typeface="Arial"/>
                <a:ea typeface="宋体"/>
                <a:cs typeface="Times New Roman"/>
              </a:rPr>
              <a:t> 4x4</a:t>
            </a:r>
            <a:r>
              <a:rPr lang="zh-CN" altLang="en-US" sz="1900" kern="0" dirty="0" smtClean="0">
                <a:solidFill>
                  <a:srgbClr val="333333"/>
                </a:solidFill>
                <a:latin typeface="Arial"/>
                <a:cs typeface="Arial"/>
              </a:rPr>
              <a:t>块</a:t>
            </a:r>
            <a:r>
              <a:rPr lang="en-US" sz="1900" kern="0" dirty="0" smtClean="0">
                <a:solidFill>
                  <a:srgbClr val="333333"/>
                </a:solidFill>
                <a:latin typeface="Arial"/>
                <a:ea typeface="宋体"/>
                <a:cs typeface="Times New Roman"/>
              </a:rPr>
              <a:t>9</a:t>
            </a:r>
            <a:r>
              <a:rPr lang="zh-CN" altLang="en-US" sz="1900" kern="0" dirty="0" smtClean="0">
                <a:solidFill>
                  <a:srgbClr val="333333"/>
                </a:solidFill>
                <a:latin typeface="Arial"/>
                <a:ea typeface="宋体"/>
                <a:cs typeface="Arial"/>
              </a:rPr>
              <a:t>个方向，</a:t>
            </a:r>
            <a:r>
              <a:rPr lang="en-US" sz="1900" kern="0" dirty="0" smtClean="0">
                <a:solidFill>
                  <a:srgbClr val="333333"/>
                </a:solidFill>
                <a:latin typeface="Arial"/>
                <a:ea typeface="宋体"/>
                <a:cs typeface="Times New Roman"/>
              </a:rPr>
              <a:t>8x8</a:t>
            </a:r>
            <a:r>
              <a:rPr lang="zh-CN" altLang="en-US" sz="1900" kern="0" dirty="0" smtClean="0">
                <a:solidFill>
                  <a:srgbClr val="333333"/>
                </a:solidFill>
                <a:latin typeface="Arial"/>
                <a:cs typeface="Arial"/>
              </a:rPr>
              <a:t>块</a:t>
            </a:r>
            <a:r>
              <a:rPr lang="en-US" sz="1900" kern="0" dirty="0" smtClean="0">
                <a:solidFill>
                  <a:srgbClr val="333333"/>
                </a:solidFill>
                <a:latin typeface="Arial"/>
                <a:ea typeface="宋体"/>
                <a:cs typeface="Times New Roman"/>
              </a:rPr>
              <a:t>9</a:t>
            </a:r>
            <a:r>
              <a:rPr lang="zh-CN" altLang="en-US" sz="1900" kern="0" dirty="0" smtClean="0">
                <a:solidFill>
                  <a:srgbClr val="333333"/>
                </a:solidFill>
                <a:latin typeface="Arial"/>
                <a:ea typeface="宋体"/>
                <a:cs typeface="Arial"/>
              </a:rPr>
              <a:t>个方向</a:t>
            </a:r>
            <a:r>
              <a:rPr lang="en-US" sz="1900" kern="0" dirty="0" smtClean="0">
                <a:solidFill>
                  <a:srgbClr val="333333"/>
                </a:solidFill>
                <a:latin typeface="Arial"/>
                <a:ea typeface="宋体"/>
                <a:cs typeface="Times New Roman"/>
              </a:rPr>
              <a:t>1</a:t>
            </a:r>
            <a:r>
              <a:rPr lang="zh-CN" altLang="en-US" sz="1900" kern="0" dirty="0" smtClean="0">
                <a:solidFill>
                  <a:srgbClr val="333333"/>
                </a:solidFill>
                <a:latin typeface="Arial"/>
                <a:ea typeface="宋体"/>
                <a:cs typeface="Times New Roman"/>
              </a:rPr>
              <a:t>，</a:t>
            </a:r>
            <a:r>
              <a:rPr lang="en-US" sz="1900" kern="0" dirty="0" smtClean="0">
                <a:solidFill>
                  <a:srgbClr val="333333"/>
                </a:solidFill>
                <a:latin typeface="Arial"/>
                <a:ea typeface="宋体"/>
                <a:cs typeface="Times New Roman"/>
              </a:rPr>
              <a:t>6x16</a:t>
            </a:r>
            <a:r>
              <a:rPr lang="zh-CN" altLang="en-US" sz="1900" kern="0" dirty="0" smtClean="0">
                <a:solidFill>
                  <a:srgbClr val="333333"/>
                </a:solidFill>
                <a:latin typeface="Arial"/>
                <a:cs typeface="Arial"/>
              </a:rPr>
              <a:t>块</a:t>
            </a:r>
            <a:r>
              <a:rPr lang="en-US" sz="1900" kern="0" dirty="0" smtClean="0">
                <a:solidFill>
                  <a:srgbClr val="333333"/>
                </a:solidFill>
                <a:latin typeface="Arial"/>
                <a:ea typeface="宋体"/>
                <a:cs typeface="Times New Roman"/>
              </a:rPr>
              <a:t>4</a:t>
            </a:r>
            <a:r>
              <a:rPr lang="zh-CN" altLang="en-US" sz="1900" kern="0" dirty="0" smtClean="0">
                <a:solidFill>
                  <a:srgbClr val="333333"/>
                </a:solidFill>
                <a:latin typeface="Arial"/>
                <a:cs typeface="Arial"/>
              </a:rPr>
              <a:t>种方向，色度</a:t>
            </a:r>
            <a:r>
              <a:rPr lang="en-US" altLang="zh-CN" sz="1900" kern="0" dirty="0" smtClean="0">
                <a:solidFill>
                  <a:srgbClr val="333333"/>
                </a:solidFill>
                <a:latin typeface="Arial"/>
                <a:cs typeface="Arial"/>
              </a:rPr>
              <a:t>4</a:t>
            </a:r>
            <a:r>
              <a:rPr lang="zh-CN" altLang="en-US" sz="1900" kern="0" dirty="0" smtClean="0">
                <a:solidFill>
                  <a:srgbClr val="333333"/>
                </a:solidFill>
                <a:latin typeface="Arial"/>
                <a:cs typeface="Arial"/>
              </a:rPr>
              <a:t>种方向</a:t>
            </a:r>
            <a:endParaRPr lang="zh-CN" altLang="en-US" sz="1900" kern="100" dirty="0">
              <a:latin typeface="宋体"/>
              <a:cs typeface="Times New Roman"/>
            </a:endParaRPr>
          </a:p>
          <a:p>
            <a:endParaRPr lang="zh-CN" altLang="en-US" dirty="0"/>
          </a:p>
        </p:txBody>
      </p:sp>
      <p:graphicFrame>
        <p:nvGraphicFramePr>
          <p:cNvPr id="20482" name="Object 3"/>
          <p:cNvGraphicFramePr>
            <a:graphicFrameLocks noChangeAspect="1"/>
          </p:cNvGraphicFramePr>
          <p:nvPr/>
        </p:nvGraphicFramePr>
        <p:xfrm>
          <a:off x="785786" y="2928934"/>
          <a:ext cx="2952750" cy="3024188"/>
        </p:xfrm>
        <a:graphic>
          <a:graphicData uri="http://schemas.openxmlformats.org/presentationml/2006/ole">
            <p:oleObj spid="_x0000_s20482" name="Visio" r:id="rId3" imgW="2510893" imgH="2543108" progId="">
              <p:embed/>
            </p:oleObj>
          </a:graphicData>
        </a:graphic>
      </p:graphicFrame>
      <p:graphicFrame>
        <p:nvGraphicFramePr>
          <p:cNvPr id="20483" name="Object 9"/>
          <p:cNvGraphicFramePr>
            <a:graphicFrameLocks noChangeAspect="1"/>
          </p:cNvGraphicFramePr>
          <p:nvPr/>
        </p:nvGraphicFramePr>
        <p:xfrm>
          <a:off x="4214810" y="2857500"/>
          <a:ext cx="4429125" cy="4000500"/>
        </p:xfrm>
        <a:graphic>
          <a:graphicData uri="http://schemas.openxmlformats.org/presentationml/2006/ole">
            <p:oleObj spid="_x0000_s20483" name="Visio" r:id="rId4" imgW="6739277" imgH="6141960" progId="">
              <p:embed/>
            </p:oleObj>
          </a:graphicData>
        </a:graphic>
      </p:graphicFrame>
      <p:sp>
        <p:nvSpPr>
          <p:cNvPr id="10" name="Text Box 5"/>
          <p:cNvSpPr txBox="1">
            <a:spLocks noChangeArrowheads="1"/>
          </p:cNvSpPr>
          <p:nvPr/>
        </p:nvSpPr>
        <p:spPr bwMode="gray">
          <a:xfrm>
            <a:off x="1428728" y="2501896"/>
            <a:ext cx="2571768" cy="430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2200" dirty="0" smtClean="0">
                <a:solidFill>
                  <a:srgbClr val="FF0000"/>
                </a:solidFill>
                <a:ea typeface="仿宋_GB2312" pitchFamily="49" charset="-122"/>
              </a:rPr>
              <a:t>H.264</a:t>
            </a:r>
            <a:r>
              <a:rPr lang="zh-CN" altLang="en-US" sz="2200" dirty="0" smtClean="0">
                <a:solidFill>
                  <a:srgbClr val="FF0000"/>
                </a:solidFill>
                <a:ea typeface="仿宋_GB2312" pitchFamily="49" charset="-122"/>
              </a:rPr>
              <a:t>帧内预测方向</a:t>
            </a:r>
            <a:endParaRPr lang="en-US" altLang="zh-CN" sz="2200" dirty="0">
              <a:solidFill>
                <a:srgbClr val="FF0000"/>
              </a:solidFill>
              <a:ea typeface="仿宋_GB2312" pitchFamily="49" charset="-122"/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gray">
          <a:xfrm>
            <a:off x="4578359" y="2428868"/>
            <a:ext cx="2994037" cy="430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200" dirty="0" smtClean="0">
                <a:solidFill>
                  <a:srgbClr val="FF0000"/>
                </a:solidFill>
                <a:ea typeface="仿宋_GB2312" pitchFamily="49" charset="-122"/>
              </a:rPr>
              <a:t>H.265</a:t>
            </a:r>
            <a:r>
              <a:rPr lang="zh-CN" altLang="en-US" sz="2200" dirty="0" smtClean="0">
                <a:solidFill>
                  <a:srgbClr val="FF0000"/>
                </a:solidFill>
                <a:ea typeface="仿宋_GB2312" pitchFamily="49" charset="-122"/>
              </a:rPr>
              <a:t>帧内预测方向</a:t>
            </a:r>
            <a:endParaRPr lang="en-US" altLang="zh-CN" sz="2200" dirty="0">
              <a:solidFill>
                <a:srgbClr val="FF0000"/>
              </a:solidFill>
              <a:ea typeface="仿宋_GB2312" pitchFamily="49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6</a:t>
            </a:r>
            <a:r>
              <a:rPr lang="en-US" altLang="zh-CN" dirty="0" smtClean="0"/>
              <a:t>.</a:t>
            </a:r>
            <a:r>
              <a:rPr lang="zh-CN" altLang="en-US" dirty="0" smtClean="0"/>
              <a:t>帧间预测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l"/>
            </a:pPr>
            <a:r>
              <a:rPr lang="zh-CN" altLang="en-US" sz="2000" dirty="0"/>
              <a:t>本质</a:t>
            </a:r>
            <a:r>
              <a:rPr lang="zh-CN" altLang="en-US" sz="2000" dirty="0" smtClean="0"/>
              <a:t>上</a:t>
            </a:r>
            <a:r>
              <a:rPr lang="en-US" altLang="zh-CN" sz="2000" dirty="0" smtClean="0"/>
              <a:t>H.265</a:t>
            </a:r>
            <a:r>
              <a:rPr lang="zh-CN" altLang="en-US" sz="2000" dirty="0" smtClean="0"/>
              <a:t>是在</a:t>
            </a:r>
            <a:r>
              <a:rPr lang="en-US" altLang="zh-CN" sz="2000" dirty="0" smtClean="0"/>
              <a:t>H.264</a:t>
            </a:r>
            <a:r>
              <a:rPr lang="zh-CN" altLang="en-US" sz="2000" dirty="0" smtClean="0"/>
              <a:t>基础上增加插值的抽头系数个数，改变抽头系数值以及增加运动矢量预测值的候选个数，以达到减少预测残差的目的。</a:t>
            </a:r>
          </a:p>
          <a:p>
            <a:pPr>
              <a:buFont typeface="Wingdings" pitchFamily="2" charset="2"/>
              <a:buChar char="l"/>
            </a:pPr>
            <a:r>
              <a:rPr lang="en-US" altLang="zh-CN" sz="2000" dirty="0" smtClean="0"/>
              <a:t>H.265</a:t>
            </a:r>
            <a:r>
              <a:rPr lang="zh-CN" altLang="en-US" sz="2000" dirty="0" smtClean="0"/>
              <a:t>与</a:t>
            </a:r>
            <a:r>
              <a:rPr lang="en-US" altLang="zh-CN" sz="2000" dirty="0" smtClean="0"/>
              <a:t>H.264</a:t>
            </a:r>
            <a:r>
              <a:rPr lang="zh-CN" altLang="en-US" sz="2000" dirty="0" smtClean="0"/>
              <a:t>一样插值精度都是亮度到</a:t>
            </a:r>
            <a:r>
              <a:rPr lang="en-US" altLang="zh-CN" sz="2000" dirty="0" smtClean="0"/>
              <a:t>1/4</a:t>
            </a:r>
            <a:r>
              <a:rPr lang="zh-CN" altLang="en-US" sz="2000" dirty="0" smtClean="0"/>
              <a:t>，色度到</a:t>
            </a:r>
            <a:r>
              <a:rPr lang="en-US" altLang="zh-CN" sz="2000" dirty="0" smtClean="0"/>
              <a:t>1/8</a:t>
            </a:r>
            <a:r>
              <a:rPr lang="zh-CN" altLang="en-US" sz="2000" dirty="0" smtClean="0"/>
              <a:t>精度，但插值滤波器抽头长度和系数不同</a:t>
            </a:r>
            <a:endParaRPr lang="en-US" altLang="zh-CN" sz="2000" dirty="0" smtClean="0"/>
          </a:p>
          <a:p>
            <a:pPr>
              <a:buFont typeface="Wingdings" pitchFamily="2" charset="2"/>
              <a:buChar char="l"/>
            </a:pPr>
            <a:r>
              <a:rPr lang="en-US" altLang="zh-CN" sz="2000" dirty="0" smtClean="0"/>
              <a:t>H.265</a:t>
            </a:r>
            <a:r>
              <a:rPr lang="zh-CN" altLang="en-US" sz="2000" dirty="0" smtClean="0"/>
              <a:t>的增加了运动矢量预测值候选的个数，而</a:t>
            </a:r>
            <a:r>
              <a:rPr lang="en-US" altLang="zh-CN" sz="2000" dirty="0" smtClean="0"/>
              <a:t>H.264</a:t>
            </a:r>
            <a:r>
              <a:rPr lang="zh-CN" altLang="en-US" sz="2000" dirty="0" smtClean="0"/>
              <a:t>预测值只有一个</a:t>
            </a:r>
            <a:endParaRPr lang="en-US" altLang="zh-CN" sz="2000" dirty="0" smtClean="0"/>
          </a:p>
          <a:p>
            <a:pPr>
              <a:buFont typeface="Wingdings" pitchFamily="2" charset="2"/>
              <a:buChar char="l"/>
            </a:pPr>
            <a:endParaRPr lang="en-US" altLang="zh-CN" sz="2000" dirty="0" smtClean="0"/>
          </a:p>
          <a:p>
            <a:pPr>
              <a:buFont typeface="Wingdings" pitchFamily="2" charset="2"/>
              <a:buChar char="l"/>
            </a:pPr>
            <a:endParaRPr lang="en-US" altLang="zh-CN" sz="2000" dirty="0" smtClean="0"/>
          </a:p>
          <a:p>
            <a:pPr>
              <a:buFont typeface="Wingdings" pitchFamily="2" charset="2"/>
              <a:buChar char="l"/>
            </a:pPr>
            <a:endParaRPr lang="zh-CN" altLang="en-US" sz="2000" dirty="0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gray">
          <a:xfrm>
            <a:off x="6072198" y="4500570"/>
            <a:ext cx="1714806" cy="135732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" name="Text Box 6"/>
          <p:cNvSpPr txBox="1">
            <a:spLocks noChangeArrowheads="1"/>
          </p:cNvSpPr>
          <p:nvPr/>
        </p:nvSpPr>
        <p:spPr bwMode="gray">
          <a:xfrm>
            <a:off x="1214414" y="3651719"/>
            <a:ext cx="2994037" cy="430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200" dirty="0" smtClean="0">
                <a:solidFill>
                  <a:srgbClr val="FF0000"/>
                </a:solidFill>
                <a:ea typeface="仿宋_GB2312" pitchFamily="49" charset="-122"/>
              </a:rPr>
              <a:t>H.265</a:t>
            </a:r>
            <a:r>
              <a:rPr lang="zh-CN" altLang="en-US" sz="2200" dirty="0" smtClean="0">
                <a:solidFill>
                  <a:srgbClr val="FF0000"/>
                </a:solidFill>
                <a:ea typeface="仿宋_GB2312" pitchFamily="49" charset="-122"/>
              </a:rPr>
              <a:t>空域候选项</a:t>
            </a:r>
            <a:endParaRPr lang="en-US" altLang="zh-CN" sz="2200" dirty="0">
              <a:solidFill>
                <a:srgbClr val="FF0000"/>
              </a:solidFill>
              <a:ea typeface="仿宋_GB2312" pitchFamily="49" charset="-122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gray">
          <a:xfrm>
            <a:off x="5214942" y="3714752"/>
            <a:ext cx="2994037" cy="76944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200" dirty="0" smtClean="0">
                <a:solidFill>
                  <a:srgbClr val="FF0000"/>
                </a:solidFill>
                <a:ea typeface="仿宋_GB2312" pitchFamily="49" charset="-122"/>
              </a:rPr>
              <a:t>H.265</a:t>
            </a:r>
            <a:r>
              <a:rPr lang="zh-CN" altLang="en-US" sz="2200" dirty="0" smtClean="0">
                <a:solidFill>
                  <a:srgbClr val="FF0000"/>
                </a:solidFill>
                <a:ea typeface="仿宋_GB2312" pitchFamily="49" charset="-122"/>
              </a:rPr>
              <a:t>时域共同位置候选项</a:t>
            </a:r>
            <a:endParaRPr lang="en-US" altLang="zh-CN" sz="2200" dirty="0">
              <a:solidFill>
                <a:srgbClr val="FF0000"/>
              </a:solidFill>
              <a:ea typeface="仿宋_GB2312" pitchFamily="49" charset="-122"/>
            </a:endParaRPr>
          </a:p>
        </p:txBody>
      </p:sp>
      <p:graphicFrame>
        <p:nvGraphicFramePr>
          <p:cNvPr id="8" name="Object 1"/>
          <p:cNvGraphicFramePr>
            <a:graphicFrameLocks noChangeAspect="1"/>
          </p:cNvGraphicFramePr>
          <p:nvPr/>
        </p:nvGraphicFramePr>
        <p:xfrm>
          <a:off x="1214414" y="4214818"/>
          <a:ext cx="2500330" cy="2206173"/>
        </p:xfrm>
        <a:graphic>
          <a:graphicData uri="http://schemas.openxmlformats.org/presentationml/2006/ole">
            <p:oleObj spid="_x0000_s63489" name="Visio" r:id="rId4" imgW="1406333" imgH="1406160" progId="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CCE8C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937</Words>
  <Application>Microsoft Office PowerPoint</Application>
  <PresentationFormat>全屏显示(4:3)</PresentationFormat>
  <Paragraphs>101</Paragraphs>
  <Slides>15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15</vt:i4>
      </vt:variant>
    </vt:vector>
  </HeadingPairs>
  <TitlesOfParts>
    <vt:vector size="18" baseType="lpstr">
      <vt:lpstr>Office 主题</vt:lpstr>
      <vt:lpstr>公式</vt:lpstr>
      <vt:lpstr>Visio</vt:lpstr>
      <vt:lpstr>H.265/HEVC和H.264/AVC区别</vt:lpstr>
      <vt:lpstr>目录 </vt:lpstr>
      <vt:lpstr>1. 编解码框架差异</vt:lpstr>
      <vt:lpstr>2. 压缩性能比较</vt:lpstr>
      <vt:lpstr>3. 各模块技术差异汇总</vt:lpstr>
      <vt:lpstr>3.各模块技术差异汇总(续)</vt:lpstr>
      <vt:lpstr>4. 块划分结构</vt:lpstr>
      <vt:lpstr>5.帧内预测模式</vt:lpstr>
      <vt:lpstr>6.帧间预测</vt:lpstr>
      <vt:lpstr>7.去块滤波</vt:lpstr>
      <vt:lpstr>8.SAO滤波</vt:lpstr>
      <vt:lpstr>9.Tile</vt:lpstr>
      <vt:lpstr>10.WPP</vt:lpstr>
      <vt:lpstr>11.Dependent slice </vt:lpstr>
      <vt:lpstr>12. 其他相关技术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H.265/HEVC和H.264/AVC区别</dc:title>
  <dc:creator>User</dc:creator>
  <cp:lastModifiedBy>User</cp:lastModifiedBy>
  <cp:revision>150</cp:revision>
  <dcterms:created xsi:type="dcterms:W3CDTF">2014-02-19T01:25:07Z</dcterms:created>
  <dcterms:modified xsi:type="dcterms:W3CDTF">2014-02-19T08:28:33Z</dcterms:modified>
</cp:coreProperties>
</file>